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FF7C80"/>
    <a:srgbClr val="FF9999"/>
    <a:srgbClr val="FFCCCC"/>
    <a:srgbClr val="FF9933"/>
    <a:srgbClr val="CC66FF"/>
    <a:srgbClr val="FFCC00"/>
    <a:srgbClr val="CC99FF"/>
    <a:srgbClr val="99CCFF"/>
    <a:srgbClr val="A9C3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varScale="1">
        <p:scale>
          <a:sx n="67" d="100"/>
          <a:sy n="67" d="100"/>
        </p:scale>
        <p:origin x="272"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ADE5F6-7AC4-4F0F-B20E-9835D2746AC1}"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6D59A45E-8AE2-43CA-9E87-52560CC9197E}">
      <dgm:prSet phldrT="[Text]" custT="1"/>
      <dgm:spPr>
        <a:solidFill>
          <a:srgbClr val="99CCFF"/>
        </a:solidFill>
        <a:ln>
          <a:solidFill>
            <a:schemeClr val="tx1"/>
          </a:solidFill>
        </a:ln>
      </dgm:spPr>
      <dgm:t>
        <a:bodyPr/>
        <a:lstStyle/>
        <a:p>
          <a:pPr>
            <a:lnSpc>
              <a:spcPct val="100000"/>
            </a:lnSpc>
            <a:spcAft>
              <a:spcPts val="0"/>
            </a:spcAft>
          </a:pPr>
          <a:r>
            <a:rPr lang="en-GB" sz="900" b="1" u="sng" dirty="0">
              <a:solidFill>
                <a:schemeClr val="tx1"/>
              </a:solidFill>
              <a:latin typeface="SassoonPrimaryInfant" pitchFamily="2" charset="0"/>
            </a:rPr>
            <a:t>Working Scientifically</a:t>
          </a:r>
        </a:p>
        <a:p>
          <a:pPr>
            <a:lnSpc>
              <a:spcPct val="100000"/>
            </a:lnSpc>
            <a:spcAft>
              <a:spcPts val="0"/>
            </a:spcAft>
          </a:pPr>
          <a:r>
            <a:rPr lang="en-GB" sz="600" b="1" u="none" dirty="0">
              <a:solidFill>
                <a:schemeClr val="tx1"/>
              </a:solidFill>
              <a:latin typeface="SassoonPrimaryInfant" pitchFamily="2" charset="0"/>
            </a:rPr>
            <a:t>* Plan different types of scientific enquiries to answer questions, including recognising and controlling variables where necessary.</a:t>
          </a:r>
        </a:p>
        <a:p>
          <a:pPr>
            <a:lnSpc>
              <a:spcPct val="100000"/>
            </a:lnSpc>
            <a:spcAft>
              <a:spcPts val="0"/>
            </a:spcAft>
          </a:pPr>
          <a:r>
            <a:rPr lang="en-GB" sz="600" b="1" u="none" dirty="0">
              <a:solidFill>
                <a:schemeClr val="tx1"/>
              </a:solidFill>
              <a:latin typeface="SassoonPrimaryInfant" pitchFamily="2" charset="0"/>
            </a:rPr>
            <a:t>* Take measurements, using a range of scientific equipment, with increasing accuracy and precision, taking repeat readings when appropriate.</a:t>
          </a:r>
        </a:p>
        <a:p>
          <a:pPr>
            <a:lnSpc>
              <a:spcPct val="100000"/>
            </a:lnSpc>
            <a:spcAft>
              <a:spcPts val="0"/>
            </a:spcAft>
          </a:pPr>
          <a:r>
            <a:rPr lang="en-GB" sz="600" b="1" u="none" dirty="0">
              <a:solidFill>
                <a:schemeClr val="tx1"/>
              </a:solidFill>
              <a:latin typeface="SassoonPrimaryInfant" pitchFamily="2" charset="0"/>
            </a:rPr>
            <a:t>* Record data and results of increasing complexity using scientific diagrams and labels, classification keys, tables, scatter graphs, bar and line graphs.</a:t>
          </a:r>
        </a:p>
        <a:p>
          <a:pPr>
            <a:lnSpc>
              <a:spcPct val="100000"/>
            </a:lnSpc>
            <a:spcAft>
              <a:spcPts val="0"/>
            </a:spcAft>
          </a:pPr>
          <a:r>
            <a:rPr lang="en-GB" sz="600" b="1" u="none" dirty="0">
              <a:solidFill>
                <a:schemeClr val="tx1"/>
              </a:solidFill>
              <a:latin typeface="SassoonPrimaryInfant" pitchFamily="2" charset="0"/>
            </a:rPr>
            <a:t>*  Use tests to make predictions to set up further comparative and fair tests.</a:t>
          </a:r>
        </a:p>
        <a:p>
          <a:pPr>
            <a:lnSpc>
              <a:spcPct val="100000"/>
            </a:lnSpc>
            <a:spcAft>
              <a:spcPts val="0"/>
            </a:spcAft>
          </a:pPr>
          <a:r>
            <a:rPr lang="en-GB" sz="600" b="1" u="none" dirty="0">
              <a:solidFill>
                <a:schemeClr val="tx1"/>
              </a:solidFill>
              <a:latin typeface="SassoonPrimaryInfant" pitchFamily="2" charset="0"/>
            </a:rPr>
            <a:t>* Report and present findings from enquiries, including conclusions, causal relationships and explanations of and degree of trust in results, in oral and written forms such as displays and other presentations.</a:t>
          </a:r>
        </a:p>
        <a:p>
          <a:pPr>
            <a:lnSpc>
              <a:spcPct val="100000"/>
            </a:lnSpc>
            <a:spcAft>
              <a:spcPts val="0"/>
            </a:spcAft>
          </a:pPr>
          <a:r>
            <a:rPr lang="en-GB" sz="600" b="1" u="none" dirty="0">
              <a:solidFill>
                <a:schemeClr val="tx1"/>
              </a:solidFill>
              <a:latin typeface="SassoonPrimaryInfant" pitchFamily="2" charset="0"/>
            </a:rPr>
            <a:t>* Identify scientific evidence that has been used to support or refute ideas or arguments.</a:t>
          </a:r>
        </a:p>
      </dgm:t>
    </dgm:pt>
    <dgm:pt modelId="{A3DBB9E6-85F0-4520-8657-618344008B97}" type="parTrans" cxnId="{9BBD5E1B-0CBC-4B35-8018-41DD58C77CC5}">
      <dgm:prSet/>
      <dgm:spPr/>
      <dgm:t>
        <a:bodyPr/>
        <a:lstStyle/>
        <a:p>
          <a:endParaRPr lang="en-US"/>
        </a:p>
      </dgm:t>
    </dgm:pt>
    <dgm:pt modelId="{9C349C6C-1A70-4F7C-B7C4-33BD127C55CD}" type="sibTrans" cxnId="{9BBD5E1B-0CBC-4B35-8018-41DD58C77CC5}">
      <dgm:prSet/>
      <dgm:spPr/>
      <dgm:t>
        <a:bodyPr/>
        <a:lstStyle/>
        <a:p>
          <a:endParaRPr lang="en-US"/>
        </a:p>
      </dgm:t>
    </dgm:pt>
    <dgm:pt modelId="{C287318E-65EA-4A22-904C-AED192D688B2}">
      <dgm:prSet phldrT="[Text]" custT="1"/>
      <dgm:spPr>
        <a:gradFill flip="none" rotWithShape="1">
          <a:gsLst>
            <a:gs pos="0">
              <a:schemeClr val="accent4">
                <a:lumMod val="40000"/>
                <a:lumOff val="60000"/>
              </a:schemeClr>
            </a:gs>
            <a:gs pos="68000">
              <a:schemeClr val="accent3">
                <a:lumMod val="0"/>
                <a:lumOff val="100000"/>
              </a:schemeClr>
            </a:gs>
            <a:gs pos="100000">
              <a:schemeClr val="accent3">
                <a:lumMod val="100000"/>
              </a:schemeClr>
            </a:gs>
          </a:gsLst>
          <a:path path="circle">
            <a:fillToRect l="50000" t="-80000" r="50000" b="180000"/>
          </a:path>
          <a:tileRect/>
        </a:gradFill>
        <a:ln>
          <a:solidFill>
            <a:schemeClr val="tx1"/>
          </a:solidFill>
        </a:ln>
      </dgm:spPr>
      <dgm:t>
        <a:bodyPr/>
        <a:lstStyle/>
        <a:p>
          <a:pPr algn="ctr">
            <a:lnSpc>
              <a:spcPct val="100000"/>
            </a:lnSpc>
            <a:spcAft>
              <a:spcPts val="0"/>
            </a:spcAft>
          </a:pPr>
          <a:r>
            <a:rPr lang="en-GB" sz="1400" b="1" u="sng" dirty="0">
              <a:solidFill>
                <a:schemeClr val="tx1"/>
              </a:solidFill>
              <a:effectLst/>
              <a:latin typeface="SassoonPrimaryInfant" pitchFamily="2" charset="0"/>
            </a:rPr>
            <a:t>Earth </a:t>
          </a:r>
          <a:r>
            <a:rPr lang="en-GB" sz="1400" b="1" u="sng">
              <a:solidFill>
                <a:schemeClr val="tx1"/>
              </a:solidFill>
              <a:effectLst/>
              <a:latin typeface="SassoonPrimaryInfant" pitchFamily="2" charset="0"/>
            </a:rPr>
            <a:t>and space</a:t>
          </a: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bg1">
                <a:lumMod val="95000"/>
              </a:schemeClr>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dgm:t>
    </dgm:pt>
    <dgm:pt modelId="{B7A1E724-71E7-4E85-9C98-BA8CF23E6BAA}" type="parTrans" cxnId="{4537BAF3-ADD5-42F3-B5B4-382E44A2DF91}">
      <dgm:prSet/>
      <dgm:spPr/>
      <dgm:t>
        <a:bodyPr/>
        <a:lstStyle/>
        <a:p>
          <a:endParaRPr lang="en-US"/>
        </a:p>
      </dgm:t>
    </dgm:pt>
    <dgm:pt modelId="{8A3CB90A-5FF6-4EF9-A7BF-9E42678949E8}" type="sibTrans" cxnId="{4537BAF3-ADD5-42F3-B5B4-382E44A2DF91}">
      <dgm:prSet/>
      <dgm:spPr/>
      <dgm:t>
        <a:bodyPr/>
        <a:lstStyle/>
        <a:p>
          <a:endParaRPr lang="en-US"/>
        </a:p>
      </dgm:t>
    </dgm:pt>
    <dgm:pt modelId="{85E9148B-73C0-499C-97B6-6E3ECD7EC3D7}">
      <dgm:prSet/>
      <dgm:spPr/>
      <dgm:t>
        <a:bodyPr/>
        <a:lstStyle/>
        <a:p>
          <a:endParaRPr lang="en-US"/>
        </a:p>
      </dgm:t>
    </dgm:pt>
    <dgm:pt modelId="{C6213105-924B-49F1-AF55-2A9EE05B88E1}" type="parTrans" cxnId="{2AAAC315-AEC0-437A-9A96-E0952B99841E}">
      <dgm:prSet/>
      <dgm:spPr/>
      <dgm:t>
        <a:bodyPr/>
        <a:lstStyle/>
        <a:p>
          <a:endParaRPr lang="en-US"/>
        </a:p>
      </dgm:t>
    </dgm:pt>
    <dgm:pt modelId="{6346E6B2-3799-4CF0-8633-CF6B4F4E7687}" type="sibTrans" cxnId="{2AAAC315-AEC0-437A-9A96-E0952B99841E}">
      <dgm:prSet/>
      <dgm:spPr/>
      <dgm:t>
        <a:bodyPr/>
        <a:lstStyle/>
        <a:p>
          <a:endParaRPr lang="en-US"/>
        </a:p>
      </dgm:t>
    </dgm:pt>
    <dgm:pt modelId="{37855564-7416-40B4-8B39-47A57D69A7FA}">
      <dgm:prSet/>
      <dgm:spPr/>
      <dgm:t>
        <a:bodyPr/>
        <a:lstStyle/>
        <a:p>
          <a:endParaRPr lang="en-US"/>
        </a:p>
      </dgm:t>
    </dgm:pt>
    <dgm:pt modelId="{BB7F826B-3EE4-4ABF-88FA-807CE28FAB91}" type="parTrans" cxnId="{3F50ACDE-C629-44D6-9147-A7894665B151}">
      <dgm:prSet/>
      <dgm:spPr/>
      <dgm:t>
        <a:bodyPr/>
        <a:lstStyle/>
        <a:p>
          <a:endParaRPr lang="en-US"/>
        </a:p>
      </dgm:t>
    </dgm:pt>
    <dgm:pt modelId="{D9DC3065-6D73-4C2E-92B4-43EB3DC7BD65}" type="sibTrans" cxnId="{3F50ACDE-C629-44D6-9147-A7894665B151}">
      <dgm:prSet/>
      <dgm:spPr/>
      <dgm:t>
        <a:bodyPr/>
        <a:lstStyle/>
        <a:p>
          <a:endParaRPr lang="en-US"/>
        </a:p>
      </dgm:t>
    </dgm:pt>
    <dgm:pt modelId="{241CC86E-890E-4008-9EB7-BFA039EFAA45}">
      <dgm:prSet/>
      <dgm:spPr/>
      <dgm:t>
        <a:bodyPr/>
        <a:lstStyle/>
        <a:p>
          <a:endParaRPr lang="en-US"/>
        </a:p>
      </dgm:t>
    </dgm:pt>
    <dgm:pt modelId="{417E46E3-C547-4500-9987-111870B9FEF2}" type="parTrans" cxnId="{DD6664B5-BBB4-4B7D-8079-72B7E441B869}">
      <dgm:prSet/>
      <dgm:spPr/>
      <dgm:t>
        <a:bodyPr/>
        <a:lstStyle/>
        <a:p>
          <a:endParaRPr lang="en-US"/>
        </a:p>
      </dgm:t>
    </dgm:pt>
    <dgm:pt modelId="{A3185B34-FC19-48CC-BA13-7253EBD533E5}" type="sibTrans" cxnId="{DD6664B5-BBB4-4B7D-8079-72B7E441B869}">
      <dgm:prSet/>
      <dgm:spPr/>
      <dgm:t>
        <a:bodyPr/>
        <a:lstStyle/>
        <a:p>
          <a:endParaRPr lang="en-US"/>
        </a:p>
      </dgm:t>
    </dgm:pt>
    <dgm:pt modelId="{294D96F3-EF03-4886-88C4-9BE8A37BD876}">
      <dgm:prSet/>
      <dgm:spPr/>
      <dgm:t>
        <a:bodyPr/>
        <a:lstStyle/>
        <a:p>
          <a:endParaRPr lang="en-US"/>
        </a:p>
      </dgm:t>
    </dgm:pt>
    <dgm:pt modelId="{5F48823B-EC69-4C57-A290-D701A956830E}" type="parTrans" cxnId="{11373F3B-C99C-47F0-97E4-388EC6A89FF5}">
      <dgm:prSet/>
      <dgm:spPr/>
      <dgm:t>
        <a:bodyPr/>
        <a:lstStyle/>
        <a:p>
          <a:endParaRPr lang="en-US"/>
        </a:p>
      </dgm:t>
    </dgm:pt>
    <dgm:pt modelId="{DA4FD09F-E19A-4CCB-BCC4-8DD833FD687A}" type="sibTrans" cxnId="{11373F3B-C99C-47F0-97E4-388EC6A89FF5}">
      <dgm:prSet/>
      <dgm:spPr/>
      <dgm:t>
        <a:bodyPr/>
        <a:lstStyle/>
        <a:p>
          <a:endParaRPr lang="en-US"/>
        </a:p>
      </dgm:t>
    </dgm:pt>
    <dgm:pt modelId="{35069D04-04BB-44D3-A227-75CB15E110FF}">
      <dgm:prSet/>
      <dgm:spPr/>
      <dgm:t>
        <a:bodyPr/>
        <a:lstStyle/>
        <a:p>
          <a:endParaRPr lang="en-US"/>
        </a:p>
      </dgm:t>
    </dgm:pt>
    <dgm:pt modelId="{E6524304-DB93-4D27-A894-78BD679DF0F3}" type="parTrans" cxnId="{3B4EB9E1-DFA8-41FA-A79E-7F38E51E9BAA}">
      <dgm:prSet/>
      <dgm:spPr/>
      <dgm:t>
        <a:bodyPr/>
        <a:lstStyle/>
        <a:p>
          <a:endParaRPr lang="en-US"/>
        </a:p>
      </dgm:t>
    </dgm:pt>
    <dgm:pt modelId="{129B7741-0A34-4D3D-BD6D-C84A2C1217AA}" type="sibTrans" cxnId="{3B4EB9E1-DFA8-41FA-A79E-7F38E51E9BAA}">
      <dgm:prSet/>
      <dgm:spPr/>
      <dgm:t>
        <a:bodyPr/>
        <a:lstStyle/>
        <a:p>
          <a:endParaRPr lang="en-US"/>
        </a:p>
      </dgm:t>
    </dgm:pt>
    <dgm:pt modelId="{23EC0C79-5860-40A7-8F53-EEEC404E6D29}">
      <dgm:prSet/>
      <dgm:spPr/>
      <dgm:t>
        <a:bodyPr/>
        <a:lstStyle/>
        <a:p>
          <a:endParaRPr lang="en-US"/>
        </a:p>
      </dgm:t>
    </dgm:pt>
    <dgm:pt modelId="{6A10CC99-FC95-4450-9A66-4783065966A7}" type="parTrans" cxnId="{8A68BDBF-193C-42D6-A820-0BFF3903E058}">
      <dgm:prSet/>
      <dgm:spPr/>
      <dgm:t>
        <a:bodyPr/>
        <a:lstStyle/>
        <a:p>
          <a:endParaRPr lang="en-US"/>
        </a:p>
      </dgm:t>
    </dgm:pt>
    <dgm:pt modelId="{D55FCDDC-A227-40B9-B2E4-EBD51EBAE371}" type="sibTrans" cxnId="{8A68BDBF-193C-42D6-A820-0BFF3903E058}">
      <dgm:prSet/>
      <dgm:spPr/>
      <dgm:t>
        <a:bodyPr/>
        <a:lstStyle/>
        <a:p>
          <a:endParaRPr lang="en-US"/>
        </a:p>
      </dgm:t>
    </dgm:pt>
    <dgm:pt modelId="{B7FEF84D-2A82-4D44-A437-96E759E08388}">
      <dgm:prSet/>
      <dgm:spPr/>
      <dgm:t>
        <a:bodyPr/>
        <a:lstStyle/>
        <a:p>
          <a:endParaRPr lang="en-US"/>
        </a:p>
      </dgm:t>
    </dgm:pt>
    <dgm:pt modelId="{0CA6A5EF-590F-4E5B-812D-87169582016F}" type="parTrans" cxnId="{9523FAE0-40B0-4CE1-89D9-EC3250D37852}">
      <dgm:prSet/>
      <dgm:spPr/>
      <dgm:t>
        <a:bodyPr/>
        <a:lstStyle/>
        <a:p>
          <a:endParaRPr lang="en-US"/>
        </a:p>
      </dgm:t>
    </dgm:pt>
    <dgm:pt modelId="{5B8D53F9-320E-4E4F-BEC0-73A821F2512B}" type="sibTrans" cxnId="{9523FAE0-40B0-4CE1-89D9-EC3250D37852}">
      <dgm:prSet/>
      <dgm:spPr/>
      <dgm:t>
        <a:bodyPr/>
        <a:lstStyle/>
        <a:p>
          <a:endParaRPr lang="en-US"/>
        </a:p>
      </dgm:t>
    </dgm:pt>
    <dgm:pt modelId="{5F7679FB-4100-4872-9E1D-720DD2A6E98B}">
      <dgm:prSet custT="1"/>
      <dgm:spPr>
        <a:solidFill>
          <a:schemeClr val="accent6">
            <a:lumMod val="60000"/>
            <a:lumOff val="40000"/>
          </a:schemeClr>
        </a:solidFill>
      </dgm:spPr>
      <dgm:t>
        <a:bodyPr/>
        <a:lstStyle/>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dgm:t>
    </dgm:pt>
    <dgm:pt modelId="{761A8994-38C5-4E46-97EA-48AEC337303B}" type="parTrans" cxnId="{C4F8620A-DC48-44F3-831A-8C1F20989698}">
      <dgm:prSet/>
      <dgm:spPr/>
      <dgm:t>
        <a:bodyPr/>
        <a:lstStyle/>
        <a:p>
          <a:endParaRPr lang="en-US"/>
        </a:p>
      </dgm:t>
    </dgm:pt>
    <dgm:pt modelId="{F2D31819-F0CB-40CD-9F82-A28FA8F18C56}" type="sibTrans" cxnId="{C4F8620A-DC48-44F3-831A-8C1F20989698}">
      <dgm:prSet/>
      <dgm:spPr/>
      <dgm:t>
        <a:bodyPr/>
        <a:lstStyle/>
        <a:p>
          <a:endParaRPr lang="en-US"/>
        </a:p>
      </dgm:t>
    </dgm:pt>
    <dgm:pt modelId="{D306498D-FF0A-414F-82AF-43C62A9A84F0}">
      <dgm:prSet/>
      <dgm:spPr/>
      <dgm:t>
        <a:bodyPr/>
        <a:lstStyle/>
        <a:p>
          <a:endParaRPr lang="en-US"/>
        </a:p>
      </dgm:t>
    </dgm:pt>
    <dgm:pt modelId="{DD4F3A39-8E48-4B63-B371-9EF6AFD115A4}" type="parTrans" cxnId="{4B9A4A75-14C9-49F7-8075-657EFAFBC5C1}">
      <dgm:prSet/>
      <dgm:spPr/>
      <dgm:t>
        <a:bodyPr/>
        <a:lstStyle/>
        <a:p>
          <a:endParaRPr lang="en-US"/>
        </a:p>
      </dgm:t>
    </dgm:pt>
    <dgm:pt modelId="{26D81854-FD1C-4A1B-90D3-A841958B4948}" type="sibTrans" cxnId="{4B9A4A75-14C9-49F7-8075-657EFAFBC5C1}">
      <dgm:prSet/>
      <dgm:spPr/>
      <dgm:t>
        <a:bodyPr/>
        <a:lstStyle/>
        <a:p>
          <a:endParaRPr lang="en-US"/>
        </a:p>
      </dgm:t>
    </dgm:pt>
    <dgm:pt modelId="{417D3AD0-6F91-46AC-9B0B-AA96BE60BB77}">
      <dgm:prSet/>
      <dgm:spPr/>
      <dgm:t>
        <a:bodyPr/>
        <a:lstStyle/>
        <a:p>
          <a:endParaRPr lang="en-GB" dirty="0">
            <a:effectLst/>
          </a:endParaRPr>
        </a:p>
      </dgm:t>
    </dgm:pt>
    <dgm:pt modelId="{9B912E70-E667-4D00-8AC4-F8DAAF1BE9C7}" type="parTrans" cxnId="{57C138C9-C032-47AE-AA73-B808C0E0A8E3}">
      <dgm:prSet/>
      <dgm:spPr/>
      <dgm:t>
        <a:bodyPr/>
        <a:lstStyle/>
        <a:p>
          <a:endParaRPr lang="en-US"/>
        </a:p>
      </dgm:t>
    </dgm:pt>
    <dgm:pt modelId="{A1A6CC70-97C8-4796-B017-3E837F204C3C}" type="sibTrans" cxnId="{57C138C9-C032-47AE-AA73-B808C0E0A8E3}">
      <dgm:prSet/>
      <dgm:spPr/>
      <dgm:t>
        <a:bodyPr/>
        <a:lstStyle/>
        <a:p>
          <a:endParaRPr lang="en-US"/>
        </a:p>
      </dgm:t>
    </dgm:pt>
    <dgm:pt modelId="{15447074-A565-42B8-90E8-75EBCE8A2F5C}">
      <dgm:prSet/>
      <dgm:spPr/>
      <dgm:t>
        <a:bodyPr/>
        <a:lstStyle/>
        <a:p>
          <a:endParaRPr lang="en-US"/>
        </a:p>
      </dgm:t>
    </dgm:pt>
    <dgm:pt modelId="{36565D41-0C71-42AD-A1ED-CE9B71B249DC}" type="parTrans" cxnId="{D3B8E465-7C22-444A-AE6C-B8D5949AC391}">
      <dgm:prSet/>
      <dgm:spPr/>
      <dgm:t>
        <a:bodyPr/>
        <a:lstStyle/>
        <a:p>
          <a:endParaRPr lang="en-US"/>
        </a:p>
      </dgm:t>
    </dgm:pt>
    <dgm:pt modelId="{837B31D7-1670-4F67-ABB7-029816A17DE9}" type="sibTrans" cxnId="{D3B8E465-7C22-444A-AE6C-B8D5949AC391}">
      <dgm:prSet/>
      <dgm:spPr/>
      <dgm:t>
        <a:bodyPr/>
        <a:lstStyle/>
        <a:p>
          <a:endParaRPr lang="en-US"/>
        </a:p>
      </dgm:t>
    </dgm:pt>
    <dgm:pt modelId="{300136AF-7772-49EC-BD6A-E076A1B05001}">
      <dgm:prSet/>
      <dgm:spPr/>
      <dgm:t>
        <a:bodyPr/>
        <a:lstStyle/>
        <a:p>
          <a:endParaRPr lang="en-US"/>
        </a:p>
      </dgm:t>
    </dgm:pt>
    <dgm:pt modelId="{EC450E22-D475-4478-B9D1-AA2207867FF6}" type="parTrans" cxnId="{541C56BB-1F21-406D-8D99-ED43A5092AC3}">
      <dgm:prSet/>
      <dgm:spPr/>
      <dgm:t>
        <a:bodyPr/>
        <a:lstStyle/>
        <a:p>
          <a:endParaRPr lang="en-US"/>
        </a:p>
      </dgm:t>
    </dgm:pt>
    <dgm:pt modelId="{1E109B17-1322-4BB6-84FA-1761F182BB65}" type="sibTrans" cxnId="{541C56BB-1F21-406D-8D99-ED43A5092AC3}">
      <dgm:prSet/>
      <dgm:spPr/>
      <dgm:t>
        <a:bodyPr/>
        <a:lstStyle/>
        <a:p>
          <a:endParaRPr lang="en-US"/>
        </a:p>
      </dgm:t>
    </dgm:pt>
    <dgm:pt modelId="{AC6ED6D1-7AEF-4488-A8C4-3285BFC98075}">
      <dgm:prSet/>
      <dgm:spPr/>
      <dgm:t>
        <a:bodyPr/>
        <a:lstStyle/>
        <a:p>
          <a:endParaRPr lang="en-GB" dirty="0">
            <a:effectLst/>
          </a:endParaRPr>
        </a:p>
      </dgm:t>
    </dgm:pt>
    <dgm:pt modelId="{4F06E9AA-3B47-4B6F-9F20-80411C646A69}" type="parTrans" cxnId="{F2696A9F-BE6C-4A77-AB9D-DA11E7559F09}">
      <dgm:prSet/>
      <dgm:spPr/>
      <dgm:t>
        <a:bodyPr/>
        <a:lstStyle/>
        <a:p>
          <a:endParaRPr lang="en-US"/>
        </a:p>
      </dgm:t>
    </dgm:pt>
    <dgm:pt modelId="{30C46A7A-D23F-44D0-871F-A71E06901C44}" type="sibTrans" cxnId="{F2696A9F-BE6C-4A77-AB9D-DA11E7559F09}">
      <dgm:prSet/>
      <dgm:spPr/>
      <dgm:t>
        <a:bodyPr/>
        <a:lstStyle/>
        <a:p>
          <a:endParaRPr lang="en-US"/>
        </a:p>
      </dgm:t>
    </dgm:pt>
    <dgm:pt modelId="{47F3263F-4CD1-4FF3-B7E2-99A221124DFC}">
      <dgm:prSet/>
      <dgm:spPr/>
      <dgm:t>
        <a:bodyPr/>
        <a:lstStyle/>
        <a:p>
          <a:endParaRPr lang="en-US"/>
        </a:p>
      </dgm:t>
    </dgm:pt>
    <dgm:pt modelId="{3845F9EF-C5C1-4980-AE47-A82729EAE241}" type="parTrans" cxnId="{62EE3862-F6AB-4279-BDEA-6F387347F0EC}">
      <dgm:prSet/>
      <dgm:spPr/>
      <dgm:t>
        <a:bodyPr/>
        <a:lstStyle/>
        <a:p>
          <a:endParaRPr lang="en-US"/>
        </a:p>
      </dgm:t>
    </dgm:pt>
    <dgm:pt modelId="{6E412A8B-7104-4006-A764-F65708D8586E}" type="sibTrans" cxnId="{62EE3862-F6AB-4279-BDEA-6F387347F0EC}">
      <dgm:prSet/>
      <dgm:spPr/>
      <dgm:t>
        <a:bodyPr/>
        <a:lstStyle/>
        <a:p>
          <a:endParaRPr lang="en-US"/>
        </a:p>
      </dgm:t>
    </dgm:pt>
    <dgm:pt modelId="{7997C83B-5120-465C-B5EF-C1B5E595DA6C}">
      <dgm:prSet phldrT="[Text]" custT="1"/>
      <dgm:spPr>
        <a:solidFill>
          <a:srgbClr val="CC99FF"/>
        </a:solidFill>
        <a:ln>
          <a:solidFill>
            <a:schemeClr val="tx1"/>
          </a:solidFill>
        </a:ln>
      </dgm:spPr>
      <dgm:t>
        <a:bodyPr/>
        <a:lstStyle/>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dgm:t>
    </dgm:pt>
    <dgm:pt modelId="{45290CF2-29BF-473C-A1B3-D247A4609BD1}" type="sibTrans" cxnId="{8FD16A38-E934-45C9-B753-4EF5685C9BED}">
      <dgm:prSet/>
      <dgm:spPr/>
      <dgm:t>
        <a:bodyPr/>
        <a:lstStyle/>
        <a:p>
          <a:endParaRPr lang="en-US"/>
        </a:p>
      </dgm:t>
    </dgm:pt>
    <dgm:pt modelId="{B86C4EE5-6F19-4143-AB18-65E091D8F668}" type="parTrans" cxnId="{8FD16A38-E934-45C9-B753-4EF5685C9BED}">
      <dgm:prSet/>
      <dgm:spPr/>
      <dgm:t>
        <a:bodyPr/>
        <a:lstStyle/>
        <a:p>
          <a:endParaRPr lang="en-US"/>
        </a:p>
      </dgm:t>
    </dgm:pt>
    <dgm:pt modelId="{813BD8F3-67ED-4783-B4B8-0CD8F2EBAD99}">
      <dgm:prSet phldrT="[Text]" custT="1"/>
      <dgm:spPr>
        <a:solidFill>
          <a:srgbClr val="FF9999"/>
        </a:solidFill>
        <a:ln>
          <a:solidFill>
            <a:schemeClr val="tx1"/>
          </a:solidFill>
        </a:ln>
      </dgm:spPr>
      <dgm:t>
        <a:bodyPr/>
        <a:lstStyle/>
        <a:p>
          <a:r>
            <a:rPr lang="en-GB" sz="1400" b="1" u="sng" dirty="0">
              <a:solidFill>
                <a:schemeClr val="tx1"/>
              </a:solidFill>
              <a:latin typeface="SassoonPrimaryInfant" pitchFamily="2" charset="0"/>
            </a:rPr>
            <a:t>Living things and their habitats</a:t>
          </a:r>
        </a:p>
        <a:p>
          <a:endParaRPr lang="en-GB" sz="1400" b="1" u="sng" dirty="0">
            <a:solidFill>
              <a:schemeClr val="tx1"/>
            </a:solidFill>
            <a:latin typeface="SassoonPrimaryInfant" pitchFamily="2" charset="0"/>
          </a:endParaRPr>
        </a:p>
      </dgm:t>
    </dgm:pt>
    <dgm:pt modelId="{81673F8D-5513-4AE1-82FA-86B6C08F34CA}" type="sibTrans" cxnId="{31E345DA-6A63-429F-8C6B-8A643B30E52A}">
      <dgm:prSet/>
      <dgm:spPr/>
      <dgm:t>
        <a:bodyPr/>
        <a:lstStyle/>
        <a:p>
          <a:endParaRPr lang="en-US"/>
        </a:p>
      </dgm:t>
    </dgm:pt>
    <dgm:pt modelId="{2DE06C2B-E9A5-40B2-AAA3-7C2329495768}" type="parTrans" cxnId="{31E345DA-6A63-429F-8C6B-8A643B30E52A}">
      <dgm:prSet/>
      <dgm:spPr/>
      <dgm:t>
        <a:bodyPr/>
        <a:lstStyle/>
        <a:p>
          <a:endParaRPr lang="en-US"/>
        </a:p>
      </dgm:t>
    </dgm:pt>
    <dgm:pt modelId="{4B32E917-ECBD-45C8-A639-DB345E69B712}">
      <dgm:prSet phldrT="[Text]" custScaleX="95843" custScaleY="87025" custRadScaleRad="96463" custRadScaleInc="1927"/>
      <dgm:spPr>
        <a:solidFill>
          <a:srgbClr val="FF7C80"/>
        </a:solidFill>
        <a:ln>
          <a:solidFill>
            <a:schemeClr val="tx1"/>
          </a:solidFill>
        </a:ln>
      </dgm:spPr>
      <dgm:t>
        <a:bodyPr/>
        <a:lstStyle/>
        <a:p>
          <a:endParaRPr lang="en-US"/>
        </a:p>
      </dgm:t>
    </dgm:pt>
    <dgm:pt modelId="{75FAFFF9-0415-43EA-A61B-E184116A8C38}" type="parTrans" cxnId="{B28A1D82-D2B3-422B-AA30-6D2EBB073EBF}">
      <dgm:prSet/>
      <dgm:spPr/>
      <dgm:t>
        <a:bodyPr/>
        <a:lstStyle/>
        <a:p>
          <a:endParaRPr lang="en-US"/>
        </a:p>
      </dgm:t>
    </dgm:pt>
    <dgm:pt modelId="{F4294A5F-D6A4-40FE-B772-F622E1F21397}" type="sibTrans" cxnId="{B28A1D82-D2B3-422B-AA30-6D2EBB073EBF}">
      <dgm:prSet/>
      <dgm:spPr/>
      <dgm:t>
        <a:bodyPr/>
        <a:lstStyle/>
        <a:p>
          <a:endParaRPr lang="en-US"/>
        </a:p>
      </dgm:t>
    </dgm:pt>
    <dgm:pt modelId="{9E3F7AC4-6D2B-48A8-BF46-0E33B69AEDD2}">
      <dgm:prSet phldrT="[Text]" custT="1"/>
      <dgm:spPr>
        <a:solidFill>
          <a:schemeClr val="accent1"/>
        </a:solidFill>
        <a:ln>
          <a:solidFill>
            <a:schemeClr val="tx1"/>
          </a:solidFill>
        </a:ln>
      </dgm:spPr>
      <dgm:t>
        <a:bodyPr/>
        <a:lstStyle/>
        <a:p>
          <a:r>
            <a:rPr lang="en-GB" sz="1400" b="1" u="sng" dirty="0">
              <a:solidFill>
                <a:schemeClr val="tx1"/>
              </a:solidFill>
              <a:effectLst/>
              <a:latin typeface="SassoonPrimaryInfant" pitchFamily="2" charset="0"/>
            </a:rPr>
            <a:t>Forces</a:t>
          </a:r>
        </a:p>
        <a:p>
          <a:endParaRPr lang="en-GB" sz="1400" b="1" u="sng" dirty="0">
            <a:solidFill>
              <a:schemeClr val="tx1"/>
            </a:solidFill>
            <a:effectLst/>
            <a:latin typeface="SassoonPrimaryInfant" pitchFamily="2" charset="0"/>
          </a:endParaRPr>
        </a:p>
        <a:p>
          <a:endParaRPr lang="en-GB" sz="1400" b="1" u="sng" dirty="0">
            <a:solidFill>
              <a:schemeClr val="tx1"/>
            </a:solidFill>
            <a:effectLst/>
            <a:latin typeface="SassoonPrimaryInfant" pitchFamily="2" charset="0"/>
          </a:endParaRPr>
        </a:p>
      </dgm:t>
    </dgm:pt>
    <dgm:pt modelId="{59B1974A-329B-40F2-B566-03D6562D80A4}" type="sibTrans" cxnId="{FDE6419C-52DB-4603-B261-B433D9891297}">
      <dgm:prSet/>
      <dgm:spPr/>
      <dgm:t>
        <a:bodyPr/>
        <a:lstStyle/>
        <a:p>
          <a:endParaRPr lang="en-US"/>
        </a:p>
      </dgm:t>
    </dgm:pt>
    <dgm:pt modelId="{DFEA90B0-CAA9-429F-BF00-D668FB5B05C5}" type="parTrans" cxnId="{FDE6419C-52DB-4603-B261-B433D9891297}">
      <dgm:prSet/>
      <dgm:spPr/>
      <dgm:t>
        <a:bodyPr/>
        <a:lstStyle/>
        <a:p>
          <a:endParaRPr lang="en-US"/>
        </a:p>
      </dgm:t>
    </dgm:pt>
    <dgm:pt modelId="{A2A7E1F2-75F9-4603-B8C2-312D6A8154E8}" type="pres">
      <dgm:prSet presAssocID="{04ADE5F6-7AC4-4F0F-B20E-9835D2746AC1}" presName="cycle" presStyleCnt="0">
        <dgm:presLayoutVars>
          <dgm:chMax val="1"/>
          <dgm:dir/>
          <dgm:animLvl val="ctr"/>
          <dgm:resizeHandles val="exact"/>
        </dgm:presLayoutVars>
      </dgm:prSet>
      <dgm:spPr/>
    </dgm:pt>
    <dgm:pt modelId="{E7A4A552-87C7-49F2-9BBC-E754D7E9F7EF}" type="pres">
      <dgm:prSet presAssocID="{6D59A45E-8AE2-43CA-9E87-52560CC9197E}" presName="centerShape" presStyleLbl="node0" presStyleIdx="0" presStyleCnt="1" custScaleX="141199" custScaleY="132451" custLinFactNeighborX="105" custLinFactNeighborY="655"/>
      <dgm:spPr/>
    </dgm:pt>
    <dgm:pt modelId="{BB5BAAA1-BC11-4B77-9B12-82255125A7BD}" type="pres">
      <dgm:prSet presAssocID="{2DE06C2B-E9A5-40B2-AAA3-7C2329495768}" presName="Name9" presStyleLbl="parChTrans1D2" presStyleIdx="0" presStyleCnt="5"/>
      <dgm:spPr/>
    </dgm:pt>
    <dgm:pt modelId="{784403CB-3748-43D5-AC9D-BA11EFF5AE23}" type="pres">
      <dgm:prSet presAssocID="{2DE06C2B-E9A5-40B2-AAA3-7C2329495768}" presName="connTx" presStyleLbl="parChTrans1D2" presStyleIdx="0" presStyleCnt="5"/>
      <dgm:spPr/>
    </dgm:pt>
    <dgm:pt modelId="{01C2BA21-8F94-42E1-839B-ABF1975B8B33}" type="pres">
      <dgm:prSet presAssocID="{813BD8F3-67ED-4783-B4B8-0CD8F2EBAD99}" presName="node" presStyleLbl="node1" presStyleIdx="0" presStyleCnt="5" custScaleX="94379" custScaleY="83481" custRadScaleRad="86697" custRadScaleInc="2336">
        <dgm:presLayoutVars>
          <dgm:bulletEnabled val="1"/>
        </dgm:presLayoutVars>
      </dgm:prSet>
      <dgm:spPr/>
    </dgm:pt>
    <dgm:pt modelId="{775197D3-98DA-4527-897A-E67196B05067}" type="pres">
      <dgm:prSet presAssocID="{DFEA90B0-CAA9-429F-BF00-D668FB5B05C5}" presName="Name9" presStyleLbl="parChTrans1D2" presStyleIdx="1" presStyleCnt="5"/>
      <dgm:spPr/>
    </dgm:pt>
    <dgm:pt modelId="{1CD0BBD5-E24D-40B2-96F7-E80006306878}" type="pres">
      <dgm:prSet presAssocID="{DFEA90B0-CAA9-429F-BF00-D668FB5B05C5}" presName="connTx" presStyleLbl="parChTrans1D2" presStyleIdx="1" presStyleCnt="5"/>
      <dgm:spPr/>
    </dgm:pt>
    <dgm:pt modelId="{354F7C16-D9A3-43F7-AD3F-714542E00767}" type="pres">
      <dgm:prSet presAssocID="{9E3F7AC4-6D2B-48A8-BF46-0E33B69AEDD2}" presName="node" presStyleLbl="node1" presStyleIdx="1" presStyleCnt="5" custScaleX="84013" custScaleY="78532" custRadScaleRad="91038" custRadScaleInc="-3632">
        <dgm:presLayoutVars>
          <dgm:bulletEnabled val="1"/>
        </dgm:presLayoutVars>
      </dgm:prSet>
      <dgm:spPr/>
    </dgm:pt>
    <dgm:pt modelId="{560822D4-9D9A-41E7-A107-278B2998A5C5}" type="pres">
      <dgm:prSet presAssocID="{B86C4EE5-6F19-4143-AB18-65E091D8F668}" presName="Name9" presStyleLbl="parChTrans1D2" presStyleIdx="2" presStyleCnt="5"/>
      <dgm:spPr/>
    </dgm:pt>
    <dgm:pt modelId="{15925116-E420-4732-A46B-A4B4A1EB8444}" type="pres">
      <dgm:prSet presAssocID="{B86C4EE5-6F19-4143-AB18-65E091D8F668}" presName="connTx" presStyleLbl="parChTrans1D2" presStyleIdx="2" presStyleCnt="5"/>
      <dgm:spPr/>
    </dgm:pt>
    <dgm:pt modelId="{29EB4113-6C25-4844-9F4B-212C3E31295D}" type="pres">
      <dgm:prSet presAssocID="{7997C83B-5120-465C-B5EF-C1B5E595DA6C}" presName="node" presStyleLbl="node1" presStyleIdx="2" presStyleCnt="5" custScaleX="92663" custScaleY="86714" custRadScaleRad="90259" custRadScaleInc="1134">
        <dgm:presLayoutVars>
          <dgm:bulletEnabled val="1"/>
        </dgm:presLayoutVars>
      </dgm:prSet>
      <dgm:spPr/>
    </dgm:pt>
    <dgm:pt modelId="{C4011390-191D-4C93-AED4-6CDE604BB1F4}" type="pres">
      <dgm:prSet presAssocID="{761A8994-38C5-4E46-97EA-48AEC337303B}" presName="Name9" presStyleLbl="parChTrans1D2" presStyleIdx="3" presStyleCnt="5"/>
      <dgm:spPr/>
    </dgm:pt>
    <dgm:pt modelId="{1352BA15-E49B-47E2-BD04-277C704A6187}" type="pres">
      <dgm:prSet presAssocID="{761A8994-38C5-4E46-97EA-48AEC337303B}" presName="connTx" presStyleLbl="parChTrans1D2" presStyleIdx="3" presStyleCnt="5"/>
      <dgm:spPr/>
    </dgm:pt>
    <dgm:pt modelId="{FA2639D6-D0CC-4F96-B76A-1A0CE2C00C7C}" type="pres">
      <dgm:prSet presAssocID="{5F7679FB-4100-4872-9E1D-720DD2A6E98B}" presName="node" presStyleLbl="node1" presStyleIdx="3" presStyleCnt="5" custScaleX="89287" custScaleY="90913" custRadScaleRad="96026" custRadScaleInc="3545">
        <dgm:presLayoutVars>
          <dgm:bulletEnabled val="1"/>
        </dgm:presLayoutVars>
      </dgm:prSet>
      <dgm:spPr/>
    </dgm:pt>
    <dgm:pt modelId="{B6F58F3A-5B69-4B4C-B98D-AA88A2492BFF}" type="pres">
      <dgm:prSet presAssocID="{B7A1E724-71E7-4E85-9C98-BA8CF23E6BAA}" presName="Name9" presStyleLbl="parChTrans1D2" presStyleIdx="4" presStyleCnt="5"/>
      <dgm:spPr/>
    </dgm:pt>
    <dgm:pt modelId="{D665CF52-8D92-46D5-8D19-A539A42AE2A4}" type="pres">
      <dgm:prSet presAssocID="{B7A1E724-71E7-4E85-9C98-BA8CF23E6BAA}" presName="connTx" presStyleLbl="parChTrans1D2" presStyleIdx="4" presStyleCnt="5"/>
      <dgm:spPr/>
    </dgm:pt>
    <dgm:pt modelId="{0F0A117B-4F08-4AB7-BE42-808892FE3581}" type="pres">
      <dgm:prSet presAssocID="{C287318E-65EA-4A22-904C-AED192D688B2}" presName="node" presStyleLbl="node1" presStyleIdx="4" presStyleCnt="5" custScaleX="84367" custScaleY="80949" custRadScaleRad="91437" custRadScaleInc="-10258">
        <dgm:presLayoutVars>
          <dgm:bulletEnabled val="1"/>
        </dgm:presLayoutVars>
      </dgm:prSet>
      <dgm:spPr/>
    </dgm:pt>
  </dgm:ptLst>
  <dgm:cxnLst>
    <dgm:cxn modelId="{49B32402-6E04-4558-A444-1E6ED2187C38}" type="presOf" srcId="{761A8994-38C5-4E46-97EA-48AEC337303B}" destId="{1352BA15-E49B-47E2-BD04-277C704A6187}" srcOrd="1" destOrd="0" presId="urn:microsoft.com/office/officeart/2005/8/layout/radial1"/>
    <dgm:cxn modelId="{C4F8620A-DC48-44F3-831A-8C1F20989698}" srcId="{6D59A45E-8AE2-43CA-9E87-52560CC9197E}" destId="{5F7679FB-4100-4872-9E1D-720DD2A6E98B}" srcOrd="3" destOrd="0" parTransId="{761A8994-38C5-4E46-97EA-48AEC337303B}" sibTransId="{F2D31819-F0CB-40CD-9F82-A28FA8F18C56}"/>
    <dgm:cxn modelId="{2AAAC315-AEC0-437A-9A96-E0952B99841E}" srcId="{04ADE5F6-7AC4-4F0F-B20E-9835D2746AC1}" destId="{85E9148B-73C0-499C-97B6-6E3ECD7EC3D7}" srcOrd="1" destOrd="0" parTransId="{C6213105-924B-49F1-AF55-2A9EE05B88E1}" sibTransId="{6346E6B2-3799-4CF0-8633-CF6B4F4E7687}"/>
    <dgm:cxn modelId="{9BBD5E1B-0CBC-4B35-8018-41DD58C77CC5}" srcId="{04ADE5F6-7AC4-4F0F-B20E-9835D2746AC1}" destId="{6D59A45E-8AE2-43CA-9E87-52560CC9197E}" srcOrd="0" destOrd="0" parTransId="{A3DBB9E6-85F0-4520-8657-618344008B97}" sibTransId="{9C349C6C-1A70-4F7C-B7C4-33BD127C55CD}"/>
    <dgm:cxn modelId="{8FD16A38-E934-45C9-B753-4EF5685C9BED}" srcId="{6D59A45E-8AE2-43CA-9E87-52560CC9197E}" destId="{7997C83B-5120-465C-B5EF-C1B5E595DA6C}" srcOrd="2" destOrd="0" parTransId="{B86C4EE5-6F19-4143-AB18-65E091D8F668}" sibTransId="{45290CF2-29BF-473C-A1B3-D247A4609BD1}"/>
    <dgm:cxn modelId="{11373F3B-C99C-47F0-97E4-388EC6A89FF5}" srcId="{04ADE5F6-7AC4-4F0F-B20E-9835D2746AC1}" destId="{294D96F3-EF03-4886-88C4-9BE8A37BD876}" srcOrd="4" destOrd="0" parTransId="{5F48823B-EC69-4C57-A290-D701A956830E}" sibTransId="{DA4FD09F-E19A-4CCB-BCC4-8DD833FD687A}"/>
    <dgm:cxn modelId="{1F02D23F-B3A1-4678-870D-1A555899F23F}" type="presOf" srcId="{6D59A45E-8AE2-43CA-9E87-52560CC9197E}" destId="{E7A4A552-87C7-49F2-9BBC-E754D7E9F7EF}" srcOrd="0" destOrd="0" presId="urn:microsoft.com/office/officeart/2005/8/layout/radial1"/>
    <dgm:cxn modelId="{62EE3862-F6AB-4279-BDEA-6F387347F0EC}" srcId="{04ADE5F6-7AC4-4F0F-B20E-9835D2746AC1}" destId="{47F3263F-4CD1-4FF3-B7E2-99A221124DFC}" srcOrd="13" destOrd="0" parTransId="{3845F9EF-C5C1-4980-AE47-A82729EAE241}" sibTransId="{6E412A8B-7104-4006-A764-F65708D8586E}"/>
    <dgm:cxn modelId="{4D533043-D60B-4F3E-80DA-65BEC081A18C}" type="presOf" srcId="{2DE06C2B-E9A5-40B2-AAA3-7C2329495768}" destId="{784403CB-3748-43D5-AC9D-BA11EFF5AE23}" srcOrd="1" destOrd="0" presId="urn:microsoft.com/office/officeart/2005/8/layout/radial1"/>
    <dgm:cxn modelId="{1314D543-8D0B-4515-BB1F-729D7652EF3B}" type="presOf" srcId="{2DE06C2B-E9A5-40B2-AAA3-7C2329495768}" destId="{BB5BAAA1-BC11-4B77-9B12-82255125A7BD}" srcOrd="0" destOrd="0" presId="urn:microsoft.com/office/officeart/2005/8/layout/radial1"/>
    <dgm:cxn modelId="{D3B8E465-7C22-444A-AE6C-B8D5949AC391}" srcId="{04ADE5F6-7AC4-4F0F-B20E-9835D2746AC1}" destId="{15447074-A565-42B8-90E8-75EBCE8A2F5C}" srcOrd="10" destOrd="0" parTransId="{36565D41-0C71-42AD-A1ED-CE9B71B249DC}" sibTransId="{837B31D7-1670-4F67-ABB7-029816A17DE9}"/>
    <dgm:cxn modelId="{4B9A4A75-14C9-49F7-8075-657EFAFBC5C1}" srcId="{04ADE5F6-7AC4-4F0F-B20E-9835D2746AC1}" destId="{D306498D-FF0A-414F-82AF-43C62A9A84F0}" srcOrd="8" destOrd="0" parTransId="{DD4F3A39-8E48-4B63-B371-9EF6AFD115A4}" sibTransId="{26D81854-FD1C-4A1B-90D3-A841958B4948}"/>
    <dgm:cxn modelId="{B70EE859-CAFE-4CBE-B27C-1ED96C43192D}" type="presOf" srcId="{DFEA90B0-CAA9-429F-BF00-D668FB5B05C5}" destId="{1CD0BBD5-E24D-40B2-96F7-E80006306878}" srcOrd="1" destOrd="0" presId="urn:microsoft.com/office/officeart/2005/8/layout/radial1"/>
    <dgm:cxn modelId="{3284C27B-BFC8-4C5C-A2E4-4AE3469885BB}" type="presOf" srcId="{04ADE5F6-7AC4-4F0F-B20E-9835D2746AC1}" destId="{A2A7E1F2-75F9-4603-B8C2-312D6A8154E8}" srcOrd="0" destOrd="0" presId="urn:microsoft.com/office/officeart/2005/8/layout/radial1"/>
    <dgm:cxn modelId="{0A0F747C-8027-4943-8C7B-CA12E581914C}" type="presOf" srcId="{DFEA90B0-CAA9-429F-BF00-D668FB5B05C5}" destId="{775197D3-98DA-4527-897A-E67196B05067}" srcOrd="0" destOrd="0" presId="urn:microsoft.com/office/officeart/2005/8/layout/radial1"/>
    <dgm:cxn modelId="{B28A1D82-D2B3-422B-AA30-6D2EBB073EBF}" srcId="{04ADE5F6-7AC4-4F0F-B20E-9835D2746AC1}" destId="{4B32E917-ECBD-45C8-A639-DB345E69B712}" srcOrd="14" destOrd="0" parTransId="{75FAFFF9-0415-43EA-A61B-E184116A8C38}" sibTransId="{F4294A5F-D6A4-40FE-B772-F622E1F21397}"/>
    <dgm:cxn modelId="{42973487-6255-4DDA-96C9-2907394305CB}" type="presOf" srcId="{9E3F7AC4-6D2B-48A8-BF46-0E33B69AEDD2}" destId="{354F7C16-D9A3-43F7-AD3F-714542E00767}" srcOrd="0" destOrd="0" presId="urn:microsoft.com/office/officeart/2005/8/layout/radial1"/>
    <dgm:cxn modelId="{F46B118D-162D-4038-9650-F12966CE04A2}" type="presOf" srcId="{5F7679FB-4100-4872-9E1D-720DD2A6E98B}" destId="{FA2639D6-D0CC-4F96-B76A-1A0CE2C00C7C}" srcOrd="0" destOrd="0" presId="urn:microsoft.com/office/officeart/2005/8/layout/radial1"/>
    <dgm:cxn modelId="{FDE6419C-52DB-4603-B261-B433D9891297}" srcId="{6D59A45E-8AE2-43CA-9E87-52560CC9197E}" destId="{9E3F7AC4-6D2B-48A8-BF46-0E33B69AEDD2}" srcOrd="1" destOrd="0" parTransId="{DFEA90B0-CAA9-429F-BF00-D668FB5B05C5}" sibTransId="{59B1974A-329B-40F2-B566-03D6562D80A4}"/>
    <dgm:cxn modelId="{F2696A9F-BE6C-4A77-AB9D-DA11E7559F09}" srcId="{04ADE5F6-7AC4-4F0F-B20E-9835D2746AC1}" destId="{AC6ED6D1-7AEF-4488-A8C4-3285BFC98075}" srcOrd="12" destOrd="0" parTransId="{4F06E9AA-3B47-4B6F-9F20-80411C646A69}" sibTransId="{30C46A7A-D23F-44D0-871F-A71E06901C44}"/>
    <dgm:cxn modelId="{DD6664B5-BBB4-4B7D-8079-72B7E441B869}" srcId="{04ADE5F6-7AC4-4F0F-B20E-9835D2746AC1}" destId="{241CC86E-890E-4008-9EB7-BFA039EFAA45}" srcOrd="3" destOrd="0" parTransId="{417E46E3-C547-4500-9987-111870B9FEF2}" sibTransId="{A3185B34-FC19-48CC-BA13-7253EBD533E5}"/>
    <dgm:cxn modelId="{541C56BB-1F21-406D-8D99-ED43A5092AC3}" srcId="{04ADE5F6-7AC4-4F0F-B20E-9835D2746AC1}" destId="{300136AF-7772-49EC-BD6A-E076A1B05001}" srcOrd="11" destOrd="0" parTransId="{EC450E22-D475-4478-B9D1-AA2207867FF6}" sibTransId="{1E109B17-1322-4BB6-84FA-1761F182BB65}"/>
    <dgm:cxn modelId="{C376FBBB-7CA0-42A8-8153-123A20014744}" type="presOf" srcId="{B86C4EE5-6F19-4143-AB18-65E091D8F668}" destId="{560822D4-9D9A-41E7-A107-278B2998A5C5}" srcOrd="0" destOrd="0" presId="urn:microsoft.com/office/officeart/2005/8/layout/radial1"/>
    <dgm:cxn modelId="{8A68BDBF-193C-42D6-A820-0BFF3903E058}" srcId="{04ADE5F6-7AC4-4F0F-B20E-9835D2746AC1}" destId="{23EC0C79-5860-40A7-8F53-EEEC404E6D29}" srcOrd="6" destOrd="0" parTransId="{6A10CC99-FC95-4450-9A66-4783065966A7}" sibTransId="{D55FCDDC-A227-40B9-B2E4-EBD51EBAE371}"/>
    <dgm:cxn modelId="{078473C0-2AD4-4131-AA2C-DB03FCC7BCBD}" type="presOf" srcId="{B7A1E724-71E7-4E85-9C98-BA8CF23E6BAA}" destId="{B6F58F3A-5B69-4B4C-B98D-AA88A2492BFF}" srcOrd="0" destOrd="0" presId="urn:microsoft.com/office/officeart/2005/8/layout/radial1"/>
    <dgm:cxn modelId="{57C138C9-C032-47AE-AA73-B808C0E0A8E3}" srcId="{04ADE5F6-7AC4-4F0F-B20E-9835D2746AC1}" destId="{417D3AD0-6F91-46AC-9B0B-AA96BE60BB77}" srcOrd="9" destOrd="0" parTransId="{9B912E70-E667-4D00-8AC4-F8DAAF1BE9C7}" sibTransId="{A1A6CC70-97C8-4796-B017-3E837F204C3C}"/>
    <dgm:cxn modelId="{8CE0A0CC-E5AD-43EA-AF90-B05CA493CF3A}" type="presOf" srcId="{761A8994-38C5-4E46-97EA-48AEC337303B}" destId="{C4011390-191D-4C93-AED4-6CDE604BB1F4}" srcOrd="0" destOrd="0" presId="urn:microsoft.com/office/officeart/2005/8/layout/radial1"/>
    <dgm:cxn modelId="{FB561BCD-A6B5-404F-B506-2229BF5320BE}" type="presOf" srcId="{7997C83B-5120-465C-B5EF-C1B5E595DA6C}" destId="{29EB4113-6C25-4844-9F4B-212C3E31295D}" srcOrd="0" destOrd="0" presId="urn:microsoft.com/office/officeart/2005/8/layout/radial1"/>
    <dgm:cxn modelId="{BC8831CE-CEF5-4DA6-B0C0-05E5C1745F29}" type="presOf" srcId="{C287318E-65EA-4A22-904C-AED192D688B2}" destId="{0F0A117B-4F08-4AB7-BE42-808892FE3581}" srcOrd="0" destOrd="0" presId="urn:microsoft.com/office/officeart/2005/8/layout/radial1"/>
    <dgm:cxn modelId="{952A86D8-F60D-4A49-9596-7EEFD52BDCDF}" type="presOf" srcId="{813BD8F3-67ED-4783-B4B8-0CD8F2EBAD99}" destId="{01C2BA21-8F94-42E1-839B-ABF1975B8B33}" srcOrd="0" destOrd="0" presId="urn:microsoft.com/office/officeart/2005/8/layout/radial1"/>
    <dgm:cxn modelId="{653A4CD9-3D1A-4D25-915A-B5F7B850805B}" type="presOf" srcId="{B7A1E724-71E7-4E85-9C98-BA8CF23E6BAA}" destId="{D665CF52-8D92-46D5-8D19-A539A42AE2A4}" srcOrd="1" destOrd="0" presId="urn:microsoft.com/office/officeart/2005/8/layout/radial1"/>
    <dgm:cxn modelId="{31E345DA-6A63-429F-8C6B-8A643B30E52A}" srcId="{6D59A45E-8AE2-43CA-9E87-52560CC9197E}" destId="{813BD8F3-67ED-4783-B4B8-0CD8F2EBAD99}" srcOrd="0" destOrd="0" parTransId="{2DE06C2B-E9A5-40B2-AAA3-7C2329495768}" sibTransId="{81673F8D-5513-4AE1-82FA-86B6C08F34CA}"/>
    <dgm:cxn modelId="{3F50ACDE-C629-44D6-9147-A7894665B151}" srcId="{04ADE5F6-7AC4-4F0F-B20E-9835D2746AC1}" destId="{37855564-7416-40B4-8B39-47A57D69A7FA}" srcOrd="2" destOrd="0" parTransId="{BB7F826B-3EE4-4ABF-88FA-807CE28FAB91}" sibTransId="{D9DC3065-6D73-4C2E-92B4-43EB3DC7BD65}"/>
    <dgm:cxn modelId="{9523FAE0-40B0-4CE1-89D9-EC3250D37852}" srcId="{04ADE5F6-7AC4-4F0F-B20E-9835D2746AC1}" destId="{B7FEF84D-2A82-4D44-A437-96E759E08388}" srcOrd="7" destOrd="0" parTransId="{0CA6A5EF-590F-4E5B-812D-87169582016F}" sibTransId="{5B8D53F9-320E-4E4F-BEC0-73A821F2512B}"/>
    <dgm:cxn modelId="{66F010E1-2D5E-4794-8CD7-1FDCA29D03DB}" type="presOf" srcId="{B86C4EE5-6F19-4143-AB18-65E091D8F668}" destId="{15925116-E420-4732-A46B-A4B4A1EB8444}" srcOrd="1" destOrd="0" presId="urn:microsoft.com/office/officeart/2005/8/layout/radial1"/>
    <dgm:cxn modelId="{3B4EB9E1-DFA8-41FA-A79E-7F38E51E9BAA}" srcId="{04ADE5F6-7AC4-4F0F-B20E-9835D2746AC1}" destId="{35069D04-04BB-44D3-A227-75CB15E110FF}" srcOrd="5" destOrd="0" parTransId="{E6524304-DB93-4D27-A894-78BD679DF0F3}" sibTransId="{129B7741-0A34-4D3D-BD6D-C84A2C1217AA}"/>
    <dgm:cxn modelId="{4537BAF3-ADD5-42F3-B5B4-382E44A2DF91}" srcId="{6D59A45E-8AE2-43CA-9E87-52560CC9197E}" destId="{C287318E-65EA-4A22-904C-AED192D688B2}" srcOrd="4" destOrd="0" parTransId="{B7A1E724-71E7-4E85-9C98-BA8CF23E6BAA}" sibTransId="{8A3CB90A-5FF6-4EF9-A7BF-9E42678949E8}"/>
    <dgm:cxn modelId="{5167DF27-1A4D-4D7D-AD45-D3013F50D6C1}" type="presParOf" srcId="{A2A7E1F2-75F9-4603-B8C2-312D6A8154E8}" destId="{E7A4A552-87C7-49F2-9BBC-E754D7E9F7EF}" srcOrd="0" destOrd="0" presId="urn:microsoft.com/office/officeart/2005/8/layout/radial1"/>
    <dgm:cxn modelId="{9805E936-B50F-4457-9456-13DE4B61D56C}" type="presParOf" srcId="{A2A7E1F2-75F9-4603-B8C2-312D6A8154E8}" destId="{BB5BAAA1-BC11-4B77-9B12-82255125A7BD}" srcOrd="1" destOrd="0" presId="urn:microsoft.com/office/officeart/2005/8/layout/radial1"/>
    <dgm:cxn modelId="{4E09233F-3F77-4139-9C02-EFF0A140ADAA}" type="presParOf" srcId="{BB5BAAA1-BC11-4B77-9B12-82255125A7BD}" destId="{784403CB-3748-43D5-AC9D-BA11EFF5AE23}" srcOrd="0" destOrd="0" presId="urn:microsoft.com/office/officeart/2005/8/layout/radial1"/>
    <dgm:cxn modelId="{D9158599-4107-4E2F-A724-DDB28B7CAE27}" type="presParOf" srcId="{A2A7E1F2-75F9-4603-B8C2-312D6A8154E8}" destId="{01C2BA21-8F94-42E1-839B-ABF1975B8B33}" srcOrd="2" destOrd="0" presId="urn:microsoft.com/office/officeart/2005/8/layout/radial1"/>
    <dgm:cxn modelId="{39C7DEC8-D6CF-4699-A405-5DCE4B40EBE2}" type="presParOf" srcId="{A2A7E1F2-75F9-4603-B8C2-312D6A8154E8}" destId="{775197D3-98DA-4527-897A-E67196B05067}" srcOrd="3" destOrd="0" presId="urn:microsoft.com/office/officeart/2005/8/layout/radial1"/>
    <dgm:cxn modelId="{80DDAFAB-267F-40E8-B4EA-8153EED3786F}" type="presParOf" srcId="{775197D3-98DA-4527-897A-E67196B05067}" destId="{1CD0BBD5-E24D-40B2-96F7-E80006306878}" srcOrd="0" destOrd="0" presId="urn:microsoft.com/office/officeart/2005/8/layout/radial1"/>
    <dgm:cxn modelId="{4F0F19E1-2E07-46AE-AA5C-480833468DEC}" type="presParOf" srcId="{A2A7E1F2-75F9-4603-B8C2-312D6A8154E8}" destId="{354F7C16-D9A3-43F7-AD3F-714542E00767}" srcOrd="4" destOrd="0" presId="urn:microsoft.com/office/officeart/2005/8/layout/radial1"/>
    <dgm:cxn modelId="{555F7BB1-5B83-44B3-A918-3D205863299B}" type="presParOf" srcId="{A2A7E1F2-75F9-4603-B8C2-312D6A8154E8}" destId="{560822D4-9D9A-41E7-A107-278B2998A5C5}" srcOrd="5" destOrd="0" presId="urn:microsoft.com/office/officeart/2005/8/layout/radial1"/>
    <dgm:cxn modelId="{73FC8D44-195D-4E74-BD7B-A507AABD4006}" type="presParOf" srcId="{560822D4-9D9A-41E7-A107-278B2998A5C5}" destId="{15925116-E420-4732-A46B-A4B4A1EB8444}" srcOrd="0" destOrd="0" presId="urn:microsoft.com/office/officeart/2005/8/layout/radial1"/>
    <dgm:cxn modelId="{30313E83-6AAC-4BBC-B6E8-127605B2F7AC}" type="presParOf" srcId="{A2A7E1F2-75F9-4603-B8C2-312D6A8154E8}" destId="{29EB4113-6C25-4844-9F4B-212C3E31295D}" srcOrd="6" destOrd="0" presId="urn:microsoft.com/office/officeart/2005/8/layout/radial1"/>
    <dgm:cxn modelId="{47FAFD1D-7B2E-4C98-810C-A91B3EF21DBA}" type="presParOf" srcId="{A2A7E1F2-75F9-4603-B8C2-312D6A8154E8}" destId="{C4011390-191D-4C93-AED4-6CDE604BB1F4}" srcOrd="7" destOrd="0" presId="urn:microsoft.com/office/officeart/2005/8/layout/radial1"/>
    <dgm:cxn modelId="{AFCC3398-31CE-49E5-99B1-9E3FD4CF2C18}" type="presParOf" srcId="{C4011390-191D-4C93-AED4-6CDE604BB1F4}" destId="{1352BA15-E49B-47E2-BD04-277C704A6187}" srcOrd="0" destOrd="0" presId="urn:microsoft.com/office/officeart/2005/8/layout/radial1"/>
    <dgm:cxn modelId="{C498DA84-8EFF-4607-9539-C5461B0DE5BB}" type="presParOf" srcId="{A2A7E1F2-75F9-4603-B8C2-312D6A8154E8}" destId="{FA2639D6-D0CC-4F96-B76A-1A0CE2C00C7C}" srcOrd="8" destOrd="0" presId="urn:microsoft.com/office/officeart/2005/8/layout/radial1"/>
    <dgm:cxn modelId="{426AF658-45D9-43AF-B1C1-5EA4100917B9}" type="presParOf" srcId="{A2A7E1F2-75F9-4603-B8C2-312D6A8154E8}" destId="{B6F58F3A-5B69-4B4C-B98D-AA88A2492BFF}" srcOrd="9" destOrd="0" presId="urn:microsoft.com/office/officeart/2005/8/layout/radial1"/>
    <dgm:cxn modelId="{50EDBB25-7973-446E-B127-8D258A74A9F0}" type="presParOf" srcId="{B6F58F3A-5B69-4B4C-B98D-AA88A2492BFF}" destId="{D665CF52-8D92-46D5-8D19-A539A42AE2A4}" srcOrd="0" destOrd="0" presId="urn:microsoft.com/office/officeart/2005/8/layout/radial1"/>
    <dgm:cxn modelId="{01B6967D-2CB9-418D-944B-D2C39AC8B55F}" type="presParOf" srcId="{A2A7E1F2-75F9-4603-B8C2-312D6A8154E8}" destId="{0F0A117B-4F08-4AB7-BE42-808892FE3581}" srcOrd="1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4A552-87C7-49F2-9BBC-E754D7E9F7EF}">
      <dsp:nvSpPr>
        <dsp:cNvPr id="0" name=""/>
        <dsp:cNvSpPr/>
      </dsp:nvSpPr>
      <dsp:spPr>
        <a:xfrm>
          <a:off x="3161445" y="2221427"/>
          <a:ext cx="2725394" cy="2556542"/>
        </a:xfrm>
        <a:prstGeom prst="ellipse">
          <a:avLst/>
        </a:prstGeom>
        <a:solidFill>
          <a:srgbClr val="99CCFF"/>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100000"/>
            </a:lnSpc>
            <a:spcBef>
              <a:spcPct val="0"/>
            </a:spcBef>
            <a:spcAft>
              <a:spcPts val="0"/>
            </a:spcAft>
            <a:buNone/>
          </a:pPr>
          <a:r>
            <a:rPr lang="en-GB" sz="900" b="1" u="sng" kern="1200" dirty="0">
              <a:solidFill>
                <a:schemeClr val="tx1"/>
              </a:solidFill>
              <a:latin typeface="SassoonPrimaryInfant" pitchFamily="2" charset="0"/>
            </a:rPr>
            <a:t>Working Scientifically</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Plan different types of scientific enquiries to answer questions, including recognising and controlling variables where necessary.</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Take measurements, using a range of scientific equipment, with increasing accuracy and precision, taking repeat readings when appropriate.</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Record data and results of increasing complexity using scientific diagrams and labels, classification keys, tables, scatter graphs, bar and line graphs.</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Use tests to make predictions to set up further comparative and fair tests.</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Report and present findings from enquiries, including conclusions, causal relationships and explanations of and degree of trust in results, in oral and written forms such as displays and other presentations.</a:t>
          </a:r>
        </a:p>
        <a:p>
          <a:pPr marL="0" lvl="0" indent="0" algn="ctr" defTabSz="400050">
            <a:lnSpc>
              <a:spcPct val="100000"/>
            </a:lnSpc>
            <a:spcBef>
              <a:spcPct val="0"/>
            </a:spcBef>
            <a:spcAft>
              <a:spcPts val="0"/>
            </a:spcAft>
            <a:buNone/>
          </a:pPr>
          <a:r>
            <a:rPr lang="en-GB" sz="600" b="1" u="none" kern="1200" dirty="0">
              <a:solidFill>
                <a:schemeClr val="tx1"/>
              </a:solidFill>
              <a:latin typeface="SassoonPrimaryInfant" pitchFamily="2" charset="0"/>
            </a:rPr>
            <a:t>* Identify scientific evidence that has been used to support or refute ideas or arguments.</a:t>
          </a:r>
        </a:p>
      </dsp:txBody>
      <dsp:txXfrm>
        <a:off x="3560570" y="2595824"/>
        <a:ext cx="1927144" cy="1807748"/>
      </dsp:txXfrm>
    </dsp:sp>
    <dsp:sp modelId="{BB5BAAA1-BC11-4B77-9B12-82255125A7BD}">
      <dsp:nvSpPr>
        <dsp:cNvPr id="0" name=""/>
        <dsp:cNvSpPr/>
      </dsp:nvSpPr>
      <dsp:spPr>
        <a:xfrm rot="16241504">
          <a:off x="4476851" y="2138795"/>
          <a:ext cx="126980" cy="38456"/>
        </a:xfrm>
        <a:custGeom>
          <a:avLst/>
          <a:gdLst/>
          <a:ahLst/>
          <a:cxnLst/>
          <a:rect l="0" t="0" r="0" b="0"/>
          <a:pathLst>
            <a:path>
              <a:moveTo>
                <a:pt x="0" y="19228"/>
              </a:moveTo>
              <a:lnTo>
                <a:pt x="126980" y="19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37167" y="2154849"/>
        <a:ext cx="6349" cy="6349"/>
      </dsp:txXfrm>
    </dsp:sp>
    <dsp:sp modelId="{01C2BA21-8F94-42E1-839B-ABF1975B8B33}">
      <dsp:nvSpPr>
        <dsp:cNvPr id="0" name=""/>
        <dsp:cNvSpPr/>
      </dsp:nvSpPr>
      <dsp:spPr>
        <a:xfrm>
          <a:off x="3639993" y="483251"/>
          <a:ext cx="1821684" cy="1611333"/>
        </a:xfrm>
        <a:prstGeom prst="ellipse">
          <a:avLst/>
        </a:prstGeom>
        <a:solidFill>
          <a:srgbClr val="FF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u="sng" kern="1200" dirty="0">
              <a:solidFill>
                <a:schemeClr val="tx1"/>
              </a:solidFill>
              <a:latin typeface="SassoonPrimaryInfant" pitchFamily="2" charset="0"/>
            </a:rPr>
            <a:t>Living things and their habitats</a:t>
          </a: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dsp:txBody>
      <dsp:txXfrm>
        <a:off x="3906772" y="719225"/>
        <a:ext cx="1288126" cy="1139385"/>
      </dsp:txXfrm>
    </dsp:sp>
    <dsp:sp modelId="{775197D3-98DA-4527-897A-E67196B05067}">
      <dsp:nvSpPr>
        <dsp:cNvPr id="0" name=""/>
        <dsp:cNvSpPr/>
      </dsp:nvSpPr>
      <dsp:spPr>
        <a:xfrm rot="20392372">
          <a:off x="5789209" y="2991641"/>
          <a:ext cx="137527" cy="38456"/>
        </a:xfrm>
        <a:custGeom>
          <a:avLst/>
          <a:gdLst/>
          <a:ahLst/>
          <a:cxnLst/>
          <a:rect l="0" t="0" r="0" b="0"/>
          <a:pathLst>
            <a:path>
              <a:moveTo>
                <a:pt x="0" y="19228"/>
              </a:moveTo>
              <a:lnTo>
                <a:pt x="137527" y="19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54535" y="3007431"/>
        <a:ext cx="6876" cy="6876"/>
      </dsp:txXfrm>
    </dsp:sp>
    <dsp:sp modelId="{354F7C16-D9A3-43F7-AD3F-714542E00767}">
      <dsp:nvSpPr>
        <dsp:cNvPr id="0" name=""/>
        <dsp:cNvSpPr/>
      </dsp:nvSpPr>
      <dsp:spPr>
        <a:xfrm>
          <a:off x="5866594" y="1952659"/>
          <a:ext cx="1621601" cy="1515808"/>
        </a:xfrm>
        <a:prstGeom prst="ellipse">
          <a:avLst/>
        </a:prstGeom>
        <a:solidFill>
          <a:schemeClr val="accent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u="sng" kern="1200" dirty="0">
              <a:solidFill>
                <a:schemeClr val="tx1"/>
              </a:solidFill>
              <a:effectLst/>
              <a:latin typeface="SassoonPrimaryInfant" pitchFamily="2" charset="0"/>
            </a:rPr>
            <a:t>Forces</a:t>
          </a: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dsp:txBody>
      <dsp:txXfrm>
        <a:off x="6104072" y="2174644"/>
        <a:ext cx="1146645" cy="1071838"/>
      </dsp:txXfrm>
    </dsp:sp>
    <dsp:sp modelId="{560822D4-9D9A-41E7-A107-278B2998A5C5}">
      <dsp:nvSpPr>
        <dsp:cNvPr id="0" name=""/>
        <dsp:cNvSpPr/>
      </dsp:nvSpPr>
      <dsp:spPr>
        <a:xfrm rot="3241659">
          <a:off x="5275203" y="4568171"/>
          <a:ext cx="76797" cy="38456"/>
        </a:xfrm>
        <a:custGeom>
          <a:avLst/>
          <a:gdLst/>
          <a:ahLst/>
          <a:cxnLst/>
          <a:rect l="0" t="0" r="0" b="0"/>
          <a:pathLst>
            <a:path>
              <a:moveTo>
                <a:pt x="0" y="19228"/>
              </a:moveTo>
              <a:lnTo>
                <a:pt x="76797" y="19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1682" y="4585480"/>
        <a:ext cx="3839" cy="3839"/>
      </dsp:txXfrm>
    </dsp:sp>
    <dsp:sp modelId="{29EB4113-6C25-4844-9F4B-212C3E31295D}">
      <dsp:nvSpPr>
        <dsp:cNvPr id="0" name=""/>
        <dsp:cNvSpPr/>
      </dsp:nvSpPr>
      <dsp:spPr>
        <a:xfrm>
          <a:off x="4944338" y="4473891"/>
          <a:ext cx="1788562" cy="1673736"/>
        </a:xfrm>
        <a:prstGeom prst="ellipse">
          <a:avLst/>
        </a:prstGeom>
        <a:solidFill>
          <a:srgbClr val="CC99FF"/>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dsp:txBody>
      <dsp:txXfrm>
        <a:off x="5206267" y="4719004"/>
        <a:ext cx="1264704" cy="1183510"/>
      </dsp:txXfrm>
    </dsp:sp>
    <dsp:sp modelId="{C4011390-191D-4C93-AED4-6CDE604BB1F4}">
      <dsp:nvSpPr>
        <dsp:cNvPr id="0" name=""/>
        <dsp:cNvSpPr/>
      </dsp:nvSpPr>
      <dsp:spPr>
        <a:xfrm rot="7671288">
          <a:off x="3551893" y="4596294"/>
          <a:ext cx="210035" cy="38456"/>
        </a:xfrm>
        <a:custGeom>
          <a:avLst/>
          <a:gdLst/>
          <a:ahLst/>
          <a:cxnLst/>
          <a:rect l="0" t="0" r="0" b="0"/>
          <a:pathLst>
            <a:path>
              <a:moveTo>
                <a:pt x="0" y="19228"/>
              </a:moveTo>
              <a:lnTo>
                <a:pt x="210035" y="19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651659" y="4610271"/>
        <a:ext cx="10501" cy="10501"/>
      </dsp:txXfrm>
    </dsp:sp>
    <dsp:sp modelId="{FA2639D6-D0CC-4F96-B76A-1A0CE2C00C7C}">
      <dsp:nvSpPr>
        <dsp:cNvPr id="0" name=""/>
        <dsp:cNvSpPr/>
      </dsp:nvSpPr>
      <dsp:spPr>
        <a:xfrm>
          <a:off x="2196030" y="4509065"/>
          <a:ext cx="1723399" cy="1754784"/>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dsp:txBody>
      <dsp:txXfrm>
        <a:off x="2448416" y="4766047"/>
        <a:ext cx="1218627" cy="1240820"/>
      </dsp:txXfrm>
    </dsp:sp>
    <dsp:sp modelId="{B6F58F3A-5B69-4B4C-B98D-AA88A2492BFF}">
      <dsp:nvSpPr>
        <dsp:cNvPr id="0" name=""/>
        <dsp:cNvSpPr/>
      </dsp:nvSpPr>
      <dsp:spPr>
        <a:xfrm rot="11703935">
          <a:off x="3074431" y="3109397"/>
          <a:ext cx="142321" cy="38456"/>
        </a:xfrm>
        <a:custGeom>
          <a:avLst/>
          <a:gdLst/>
          <a:ahLst/>
          <a:cxnLst/>
          <a:rect l="0" t="0" r="0" b="0"/>
          <a:pathLst>
            <a:path>
              <a:moveTo>
                <a:pt x="0" y="19228"/>
              </a:moveTo>
              <a:lnTo>
                <a:pt x="142321" y="19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142034" y="3125067"/>
        <a:ext cx="7116" cy="7116"/>
      </dsp:txXfrm>
    </dsp:sp>
    <dsp:sp modelId="{0F0A117B-4F08-4AB7-BE42-808892FE3581}">
      <dsp:nvSpPr>
        <dsp:cNvPr id="0" name=""/>
        <dsp:cNvSpPr/>
      </dsp:nvSpPr>
      <dsp:spPr>
        <a:xfrm>
          <a:off x="1478708" y="2117877"/>
          <a:ext cx="1628434" cy="1562461"/>
        </a:xfrm>
        <a:prstGeom prst="ellipse">
          <a:avLst/>
        </a:prstGeom>
        <a:gradFill flip="none" rotWithShape="1">
          <a:gsLst>
            <a:gs pos="0">
              <a:schemeClr val="accent4">
                <a:lumMod val="40000"/>
                <a:lumOff val="60000"/>
              </a:schemeClr>
            </a:gs>
            <a:gs pos="68000">
              <a:schemeClr val="accent3">
                <a:lumMod val="0"/>
                <a:lumOff val="100000"/>
              </a:schemeClr>
            </a:gs>
            <a:gs pos="100000">
              <a:schemeClr val="accent3">
                <a:lumMod val="100000"/>
              </a:schemeClr>
            </a:gs>
          </a:gsLst>
          <a:path path="circle">
            <a:fillToRect l="50000" t="-80000" r="50000" b="180000"/>
          </a:path>
          <a:tileRect/>
        </a:gra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100000"/>
            </a:lnSpc>
            <a:spcBef>
              <a:spcPct val="0"/>
            </a:spcBef>
            <a:spcAft>
              <a:spcPts val="0"/>
            </a:spcAft>
            <a:buNone/>
          </a:pPr>
          <a:r>
            <a:rPr lang="en-GB" sz="1400" b="1" u="sng" kern="1200" dirty="0">
              <a:solidFill>
                <a:schemeClr val="tx1"/>
              </a:solidFill>
              <a:effectLst/>
              <a:latin typeface="SassoonPrimaryInfant" pitchFamily="2" charset="0"/>
            </a:rPr>
            <a:t>Earth </a:t>
          </a:r>
          <a:r>
            <a:rPr lang="en-GB" sz="1400" b="1" u="sng" kern="1200">
              <a:solidFill>
                <a:schemeClr val="tx1"/>
              </a:solidFill>
              <a:effectLst/>
              <a:latin typeface="SassoonPrimaryInfant" pitchFamily="2" charset="0"/>
            </a:rPr>
            <a:t>and space</a:t>
          </a: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bg1">
                <a:lumMod val="95000"/>
              </a:schemeClr>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dsp:txBody>
      <dsp:txXfrm>
        <a:off x="1717187" y="2346694"/>
        <a:ext cx="1151476" cy="110482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585908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763509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39395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54481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240830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78382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2BC0EF-F754-41E0-9703-6BA6AC40BC78}" type="datetimeFigureOut">
              <a:rPr lang="en-GB" smtClean="0"/>
              <a:t>01/09/2020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45556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F2BC0EF-F754-41E0-9703-6BA6AC40BC78}" type="datetimeFigureOut">
              <a:rPr lang="en-GB" smtClean="0"/>
              <a:t>01/09/2020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239111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BC0EF-F754-41E0-9703-6BA6AC40BC78}" type="datetimeFigureOut">
              <a:rPr lang="en-GB" smtClean="0"/>
              <a:t>01/09/2020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33642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3769980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218490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2BC0EF-F754-41E0-9703-6BA6AC40BC78}" type="datetimeFigureOut">
              <a:rPr lang="en-GB" smtClean="0"/>
              <a:t>01/09/2020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AC1C1-D592-4111-AB36-399A17399A93}" type="slidenum">
              <a:rPr lang="en-GB" smtClean="0"/>
              <a:t>‹#›</a:t>
            </a:fld>
            <a:endParaRPr lang="en-GB"/>
          </a:p>
        </p:txBody>
      </p:sp>
    </p:spTree>
    <p:extLst>
      <p:ext uri="{BB962C8B-B14F-4D97-AF65-F5344CB8AC3E}">
        <p14:creationId xmlns:p14="http://schemas.microsoft.com/office/powerpoint/2010/main" val="4081198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image" Target="../media/image6.jpeg"/><Relationship Id="rId17" Type="http://schemas.openxmlformats.org/officeDocument/2006/relationships/image" Target="../media/image11.png"/><Relationship Id="rId2" Type="http://schemas.openxmlformats.org/officeDocument/2006/relationships/diagramData" Target="../diagrams/data1.xml"/><Relationship Id="rId16" Type="http://schemas.openxmlformats.org/officeDocument/2006/relationships/image" Target="../media/image10.png"/><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5" Type="http://schemas.openxmlformats.org/officeDocument/2006/relationships/image" Target="../media/image9.jpeg"/><Relationship Id="rId10" Type="http://schemas.openxmlformats.org/officeDocument/2006/relationships/image" Target="../media/image4.jpeg"/><Relationship Id="rId4" Type="http://schemas.openxmlformats.org/officeDocument/2006/relationships/diagramQuickStyle" Target="../diagrams/quickStyle1.xml"/><Relationship Id="rId9" Type="http://schemas.openxmlformats.org/officeDocument/2006/relationships/image" Target="../media/image3.png"/><Relationship Id="rId1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006724171"/>
              </p:ext>
            </p:extLst>
          </p:nvPr>
        </p:nvGraphicFramePr>
        <p:xfrm>
          <a:off x="1177366" y="183857"/>
          <a:ext cx="9034318" cy="6525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03475" y="2654580"/>
            <a:ext cx="2446041" cy="1785104"/>
          </a:xfrm>
          <a:prstGeom prst="rect">
            <a:avLst/>
          </a:prstGeom>
          <a:noFill/>
          <a:ln w="19050" cmpd="thickThin">
            <a:solidFill>
              <a:srgbClr val="0070C0"/>
            </a:solidFill>
          </a:ln>
        </p:spPr>
        <p:txBody>
          <a:bodyPr wrap="square" rtlCol="0">
            <a:spAutoFit/>
          </a:bodyPr>
          <a:lstStyle/>
          <a:p>
            <a:pPr lvl="0">
              <a:lnSpc>
                <a:spcPct val="100000"/>
              </a:lnSpc>
              <a:spcAft>
                <a:spcPts val="0"/>
              </a:spcAft>
            </a:pPr>
            <a:r>
              <a:rPr lang="en-GB" sz="1000" u="sng" dirty="0">
                <a:latin typeface="SassoonPrimaryInfant" pitchFamily="2" charset="0"/>
              </a:rPr>
              <a:t>Autumn 2  (Forces) </a:t>
            </a:r>
          </a:p>
          <a:p>
            <a:pPr lvl="0">
              <a:lnSpc>
                <a:spcPct val="100000"/>
              </a:lnSpc>
              <a:spcAft>
                <a:spcPts val="0"/>
              </a:spcAft>
            </a:pPr>
            <a:r>
              <a:rPr lang="en-GB" sz="1000" u="sng" dirty="0">
                <a:latin typeface="SassoonPrimaryInfant" pitchFamily="2" charset="0"/>
              </a:rPr>
              <a:t>Forces</a:t>
            </a:r>
          </a:p>
          <a:p>
            <a:r>
              <a:rPr lang="en-GB" sz="900" dirty="0">
                <a:latin typeface="SassoonPrimaryInfant" pitchFamily="2" charset="0"/>
              </a:rPr>
              <a:t>Explain that unsupported objects fall towards the Earth because of the force of gravity acting between the Earth and the falling object.</a:t>
            </a:r>
          </a:p>
          <a:p>
            <a:endParaRPr lang="en-GB" sz="900" u="sng" dirty="0">
              <a:latin typeface="SassoonPrimaryInfant" pitchFamily="2" charset="0"/>
            </a:endParaRPr>
          </a:p>
          <a:p>
            <a:r>
              <a:rPr lang="en-GB" sz="900" dirty="0">
                <a:latin typeface="SassoonPrimaryInfant" pitchFamily="2" charset="0"/>
              </a:rPr>
              <a:t>Identify the effects of air resistance, water resistance and friction, that act between moving surfaces.</a:t>
            </a:r>
          </a:p>
          <a:p>
            <a:r>
              <a:rPr lang="en-GB" sz="900" dirty="0">
                <a:latin typeface="SassoonPrimaryInfant" pitchFamily="2" charset="0"/>
              </a:rPr>
              <a:t>Recognise that some mechanisms, including levers, pulleys and gears, allow a smaller force to have a greater effect.</a:t>
            </a:r>
            <a:endParaRPr lang="en-GB" sz="1000" u="sng" dirty="0">
              <a:latin typeface="SassoonPrimaryInfant" pitchFamily="2" charset="0"/>
            </a:endParaRPr>
          </a:p>
        </p:txBody>
      </p:sp>
      <p:sp>
        <p:nvSpPr>
          <p:cNvPr id="7" name="TextBox 6"/>
          <p:cNvSpPr txBox="1"/>
          <p:nvPr/>
        </p:nvSpPr>
        <p:spPr>
          <a:xfrm>
            <a:off x="8890833" y="389137"/>
            <a:ext cx="3037640" cy="1249316"/>
          </a:xfrm>
          <a:prstGeom prst="rect">
            <a:avLst/>
          </a:prstGeom>
          <a:noFill/>
          <a:ln w="19050" cmpd="thickThin">
            <a:solidFill>
              <a:srgbClr val="FF7C80"/>
            </a:solidFill>
          </a:ln>
        </p:spPr>
        <p:txBody>
          <a:bodyPr wrap="square" rtlCol="0">
            <a:spAutoFit/>
          </a:bodyPr>
          <a:lstStyle/>
          <a:p>
            <a:pPr lvl="0"/>
            <a:r>
              <a:rPr lang="en-GB" sz="1000" u="sng" dirty="0">
                <a:latin typeface="SassoonPrimaryInfant" pitchFamily="2" charset="0"/>
              </a:rPr>
              <a:t>Spring 2 (Life  Cycles)</a:t>
            </a:r>
          </a:p>
          <a:p>
            <a:pPr lvl="0"/>
            <a:endParaRPr lang="en-GB" sz="1000" u="sng" dirty="0">
              <a:latin typeface="SassoonPrimaryInfant" pitchFamily="2" charset="0"/>
            </a:endParaRPr>
          </a:p>
          <a:p>
            <a:pPr lvl="0"/>
            <a:r>
              <a:rPr lang="en-GB" sz="1000" u="sng" dirty="0">
                <a:latin typeface="SassoonPrimaryInfant" pitchFamily="2" charset="0"/>
              </a:rPr>
              <a:t>Living things and their habitats</a:t>
            </a:r>
          </a:p>
          <a:p>
            <a:pPr>
              <a:lnSpc>
                <a:spcPct val="107000"/>
              </a:lnSpc>
              <a:spcAft>
                <a:spcPts val="800"/>
              </a:spcAft>
            </a:pPr>
            <a:r>
              <a:rPr lang="en-GB" sz="900" dirty="0">
                <a:latin typeface="SassoonPrimaryInfant" pitchFamily="2" charset="0"/>
              </a:rPr>
              <a:t>Describe the differences in the life cycles of a mammal, an amphibian, an insect and a bird.</a:t>
            </a:r>
          </a:p>
          <a:p>
            <a:pPr>
              <a:lnSpc>
                <a:spcPct val="107000"/>
              </a:lnSpc>
              <a:spcAft>
                <a:spcPts val="800"/>
              </a:spcAft>
            </a:pPr>
            <a:r>
              <a:rPr lang="en-GB" sz="900" dirty="0">
                <a:latin typeface="SassoonPrimaryInfant" pitchFamily="2" charset="0"/>
              </a:rPr>
              <a:t> Describe the life process of reproduction in some plants and animals.</a:t>
            </a:r>
            <a:endParaRPr lang="en-GB" sz="900" u="sng" dirty="0">
              <a:latin typeface="SassoonPrimaryInfant" pitchFamily="2" charset="0"/>
            </a:endParaRPr>
          </a:p>
        </p:txBody>
      </p:sp>
      <p:sp>
        <p:nvSpPr>
          <p:cNvPr id="18" name="TextBox 17"/>
          <p:cNvSpPr txBox="1"/>
          <p:nvPr/>
        </p:nvSpPr>
        <p:spPr>
          <a:xfrm>
            <a:off x="130375" y="291032"/>
            <a:ext cx="2413217" cy="2189702"/>
          </a:xfrm>
          <a:prstGeom prst="rect">
            <a:avLst/>
          </a:prstGeom>
          <a:noFill/>
          <a:ln w="19050" cmpd="thickThin">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p:spPr>
        <p:txBody>
          <a:bodyPr wrap="square" rtlCol="0">
            <a:spAutoFit/>
          </a:bodyPr>
          <a:lstStyle/>
          <a:p>
            <a:pPr lvl="0"/>
            <a:r>
              <a:rPr lang="en-GB" sz="1000" u="sng" dirty="0">
                <a:latin typeface="SassoonPrimaryInfant" pitchFamily="2" charset="0"/>
              </a:rPr>
              <a:t>Autumn 1 (Earth and Space)</a:t>
            </a:r>
          </a:p>
          <a:p>
            <a:pPr lvl="0"/>
            <a:r>
              <a:rPr lang="en-GB" sz="1000" u="sng" dirty="0">
                <a:latin typeface="SassoonPrimaryInfant" pitchFamily="2" charset="0"/>
              </a:rPr>
              <a:t>Earth and space</a:t>
            </a:r>
          </a:p>
          <a:p>
            <a:pPr>
              <a:lnSpc>
                <a:spcPct val="107000"/>
              </a:lnSpc>
              <a:spcAft>
                <a:spcPts val="800"/>
              </a:spcAft>
            </a:pPr>
            <a:r>
              <a:rPr lang="en-GB" sz="900" dirty="0">
                <a:latin typeface="SassoonPrimaryInfant" pitchFamily="2" charset="0"/>
              </a:rPr>
              <a:t>Describe the movement of the Earth and the other planets, relative to the Sun in the solar system.</a:t>
            </a:r>
          </a:p>
          <a:p>
            <a:pPr>
              <a:lnSpc>
                <a:spcPct val="107000"/>
              </a:lnSpc>
              <a:spcAft>
                <a:spcPts val="800"/>
              </a:spcAft>
            </a:pPr>
            <a:r>
              <a:rPr lang="en-GB" sz="900" dirty="0">
                <a:latin typeface="SassoonPrimaryInfant" pitchFamily="2" charset="0"/>
              </a:rPr>
              <a:t>Describe the movement of the Moon relative to the Earth.</a:t>
            </a:r>
          </a:p>
          <a:p>
            <a:pPr>
              <a:lnSpc>
                <a:spcPct val="107000"/>
              </a:lnSpc>
              <a:spcAft>
                <a:spcPts val="800"/>
              </a:spcAft>
            </a:pPr>
            <a:r>
              <a:rPr lang="en-GB" sz="900" dirty="0">
                <a:latin typeface="SassoonPrimaryInfant" pitchFamily="2" charset="0"/>
              </a:rPr>
              <a:t>Describe the Sun, Earth and Moon as approximately spherical bodies.</a:t>
            </a:r>
          </a:p>
          <a:p>
            <a:pPr>
              <a:lnSpc>
                <a:spcPct val="107000"/>
              </a:lnSpc>
              <a:spcAft>
                <a:spcPts val="800"/>
              </a:spcAft>
            </a:pPr>
            <a:r>
              <a:rPr lang="en-GB" sz="900" dirty="0">
                <a:latin typeface="SassoonPrimaryInfant" pitchFamily="2" charset="0"/>
              </a:rPr>
              <a:t>Use the idea of the Earth’s rotation to explain day and night and the apparent movement of the sun across the sky.</a:t>
            </a:r>
            <a:endParaRPr lang="en-GB" sz="900" u="sng" dirty="0">
              <a:latin typeface="SassoonPrimaryInfant" pitchFamily="2" charset="0"/>
            </a:endParaRPr>
          </a:p>
        </p:txBody>
      </p:sp>
      <p:pic>
        <p:nvPicPr>
          <p:cNvPr id="46" name="Picture 34" descr="Standing Human Body Silhouette "/>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447446" y="1806384"/>
            <a:ext cx="340628" cy="340628"/>
          </a:xfrm>
          <a:prstGeom prst="rect">
            <a:avLst/>
          </a:prstGeom>
          <a:noFill/>
          <a:extLst>
            <a:ext uri="{909E8E84-426E-40DD-AFC4-6F175D3DCCD1}">
              <a14:hiddenFill xmlns:a14="http://schemas.microsoft.com/office/drawing/2010/main">
                <a:solidFill>
                  <a:srgbClr val="FFFFFF"/>
                </a:solidFill>
              </a14:hiddenFill>
            </a:ext>
          </a:extLst>
        </p:spPr>
      </p:pic>
      <p:sp>
        <p:nvSpPr>
          <p:cNvPr id="23" name="AutoShape 48" descr="Burnt Paper Background White - Paper Png No Background - Fre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8" name="TextBox 27"/>
          <p:cNvSpPr txBox="1"/>
          <p:nvPr/>
        </p:nvSpPr>
        <p:spPr>
          <a:xfrm>
            <a:off x="6285471" y="4759346"/>
            <a:ext cx="1556136" cy="1015663"/>
          </a:xfrm>
          <a:prstGeom prst="rect">
            <a:avLst/>
          </a:prstGeom>
          <a:noFill/>
        </p:spPr>
        <p:txBody>
          <a:bodyPr wrap="square" rtlCol="0">
            <a:spAutoFit/>
          </a:bodyPr>
          <a:lstStyle/>
          <a:p>
            <a:pPr algn="ctr"/>
            <a:r>
              <a:rPr lang="en-GB" sz="1400" b="1" u="sng" dirty="0">
                <a:latin typeface="SassoonPrimaryInfant" pitchFamily="2" charset="0"/>
              </a:rPr>
              <a:t>Animals, </a:t>
            </a:r>
          </a:p>
          <a:p>
            <a:pPr algn="ctr"/>
            <a:r>
              <a:rPr lang="en-GB" sz="1400" b="1" u="sng" dirty="0">
                <a:latin typeface="SassoonPrimaryInfant" pitchFamily="2" charset="0"/>
              </a:rPr>
              <a:t>including </a:t>
            </a:r>
          </a:p>
          <a:p>
            <a:pPr algn="ctr"/>
            <a:r>
              <a:rPr lang="en-GB" sz="1400" b="1" u="sng" dirty="0">
                <a:latin typeface="SassoonPrimaryInfant" pitchFamily="2" charset="0"/>
              </a:rPr>
              <a:t>humans</a:t>
            </a:r>
          </a:p>
          <a:p>
            <a:pPr algn="ctr"/>
            <a:endParaRPr lang="en-GB" dirty="0"/>
          </a:p>
        </p:txBody>
      </p:sp>
      <p:pic>
        <p:nvPicPr>
          <p:cNvPr id="49" name="Picture 34" descr="Standing Human Body Silhouette "/>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87306" y="5648556"/>
            <a:ext cx="573638" cy="573638"/>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2" descr="Wild animals png, Picture #380963 wild animals 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77885" y="5488951"/>
            <a:ext cx="573542" cy="365947"/>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32" descr="Transparent Brown Squirrel Dzivnieki Pinterest Forest - Squirrel ..."/>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436860" y="5612324"/>
            <a:ext cx="354968" cy="189386"/>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29"/>
          <p:cNvSpPr/>
          <p:nvPr/>
        </p:nvSpPr>
        <p:spPr>
          <a:xfrm>
            <a:off x="8890833" y="1721149"/>
            <a:ext cx="3037640" cy="830997"/>
          </a:xfrm>
          <a:prstGeom prst="rect">
            <a:avLst/>
          </a:prstGeom>
          <a:ln w="19050" cmpd="thickThin">
            <a:solidFill>
              <a:srgbClr val="CC66FF"/>
            </a:solidFill>
          </a:ln>
        </p:spPr>
        <p:txBody>
          <a:bodyPr wrap="square">
            <a:spAutoFit/>
          </a:bodyPr>
          <a:lstStyle/>
          <a:p>
            <a:pPr lvl="0"/>
            <a:r>
              <a:rPr lang="en-GB" sz="1000" u="sng" dirty="0">
                <a:latin typeface="SassoonPrimaryInfant" pitchFamily="2" charset="0"/>
              </a:rPr>
              <a:t>Spring 2 (Life Cycles)</a:t>
            </a:r>
            <a:endParaRPr lang="en-GB" sz="1000" dirty="0">
              <a:latin typeface="SassoonPrimaryInfant" pitchFamily="2" charset="0"/>
            </a:endParaRPr>
          </a:p>
          <a:p>
            <a:pPr lvl="0"/>
            <a:endParaRPr lang="en-GB" sz="1000" u="sng" dirty="0">
              <a:latin typeface="SassoonPrimaryInfant" pitchFamily="2" charset="0"/>
            </a:endParaRPr>
          </a:p>
          <a:p>
            <a:pPr lvl="0"/>
            <a:r>
              <a:rPr lang="en-GB" sz="1000" u="sng" dirty="0">
                <a:latin typeface="SassoonPrimaryInfant" pitchFamily="2" charset="0"/>
              </a:rPr>
              <a:t>Animals, including humans</a:t>
            </a:r>
          </a:p>
          <a:p>
            <a:r>
              <a:rPr lang="en-GB" sz="900" dirty="0">
                <a:latin typeface="SassoonPrimaryInfant" pitchFamily="2" charset="0"/>
              </a:rPr>
              <a:t>Describe the changes as humans develop to old age.</a:t>
            </a:r>
          </a:p>
          <a:p>
            <a:pPr lvl="0"/>
            <a:endParaRPr lang="en-GB" sz="900" dirty="0">
              <a:latin typeface="SassoonPrimaryInfant" pitchFamily="2" charset="0"/>
            </a:endParaRPr>
          </a:p>
        </p:txBody>
      </p:sp>
      <p:sp>
        <p:nvSpPr>
          <p:cNvPr id="32" name="TextBox 31"/>
          <p:cNvSpPr txBox="1"/>
          <p:nvPr/>
        </p:nvSpPr>
        <p:spPr>
          <a:xfrm>
            <a:off x="3604106" y="4832487"/>
            <a:ext cx="1201170" cy="738664"/>
          </a:xfrm>
          <a:prstGeom prst="rect">
            <a:avLst/>
          </a:prstGeom>
          <a:noFill/>
        </p:spPr>
        <p:txBody>
          <a:bodyPr wrap="square" rtlCol="0">
            <a:spAutoFit/>
          </a:bodyPr>
          <a:lstStyle/>
          <a:p>
            <a:pPr algn="ctr"/>
            <a:r>
              <a:rPr lang="en-GB" sz="1400" b="1" u="sng" dirty="0">
                <a:latin typeface="SassoonPrimaryInfant" pitchFamily="2" charset="0"/>
              </a:rPr>
              <a:t>Properties and changes of materials</a:t>
            </a:r>
          </a:p>
        </p:txBody>
      </p:sp>
      <p:pic>
        <p:nvPicPr>
          <p:cNvPr id="29" name="Picture 19" descr="5th Grade Life Science: Ecosystems Unit"/>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330338" y="1775152"/>
            <a:ext cx="728373" cy="287694"/>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9" descr="5th Grade Life Science: Ecosystems Unit"/>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927311" y="552570"/>
            <a:ext cx="728373" cy="28769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21"/>
          <p:cNvSpPr>
            <a:spLocks noChangeArrowheads="1"/>
          </p:cNvSpPr>
          <p:nvPr/>
        </p:nvSpPr>
        <p:spPr bwMode="auto">
          <a:xfrm>
            <a:off x="1815353" y="2514295"/>
            <a:ext cx="1234482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52" name="TextBox 51"/>
          <p:cNvSpPr txBox="1"/>
          <p:nvPr/>
        </p:nvSpPr>
        <p:spPr>
          <a:xfrm>
            <a:off x="107141" y="4645259"/>
            <a:ext cx="2436451" cy="1990225"/>
          </a:xfrm>
          <a:prstGeom prst="rect">
            <a:avLst/>
          </a:prstGeom>
          <a:noFill/>
          <a:ln w="19050" cmpd="thickThin">
            <a:solidFill>
              <a:schemeClr val="accent6">
                <a:lumMod val="60000"/>
                <a:lumOff val="40000"/>
              </a:schemeClr>
            </a:solidFill>
          </a:ln>
        </p:spPr>
        <p:txBody>
          <a:bodyPr wrap="square" rtlCol="0">
            <a:spAutoFit/>
          </a:bodyPr>
          <a:lstStyle/>
          <a:p>
            <a:pPr lvl="0"/>
            <a:r>
              <a:rPr lang="en-GB" sz="1000" u="sng" dirty="0">
                <a:latin typeface="SassoonPrimaryInfant" pitchFamily="2" charset="0"/>
              </a:rPr>
              <a:t>Spring 2 (Materials)</a:t>
            </a:r>
          </a:p>
          <a:p>
            <a:pPr lvl="0"/>
            <a:endParaRPr lang="en-GB" sz="1000" u="sng" dirty="0">
              <a:latin typeface="SassoonPrimaryInfant" pitchFamily="2" charset="0"/>
            </a:endParaRPr>
          </a:p>
          <a:p>
            <a:pPr lvl="0"/>
            <a:r>
              <a:rPr lang="en-GB" sz="1000" u="sng">
                <a:latin typeface="SassoonPrimaryInfant" pitchFamily="2" charset="0"/>
              </a:rPr>
              <a:t>Everyday Materials</a:t>
            </a:r>
            <a:endParaRPr lang="en-GB" sz="1000" u="sng" dirty="0">
              <a:latin typeface="SassoonPrimaryInfant" pitchFamily="2" charset="0"/>
            </a:endParaRPr>
          </a:p>
          <a:p>
            <a:pPr>
              <a:lnSpc>
                <a:spcPct val="107000"/>
              </a:lnSpc>
              <a:spcAft>
                <a:spcPts val="800"/>
              </a:spcAft>
            </a:pPr>
            <a:r>
              <a:rPr lang="en-GB" sz="900" dirty="0">
                <a:latin typeface="SassoonPrimaryInfant" pitchFamily="2" charset="0"/>
              </a:rPr>
              <a:t>Compare and group together everyday materials on the basis of their properties, including their hardness, solubility, transparency, conductivity (electrical and thermal), and response to magnets.</a:t>
            </a:r>
          </a:p>
          <a:p>
            <a:pPr>
              <a:lnSpc>
                <a:spcPct val="107000"/>
              </a:lnSpc>
              <a:spcAft>
                <a:spcPts val="800"/>
              </a:spcAft>
            </a:pPr>
            <a:r>
              <a:rPr lang="en-GB" sz="900" dirty="0">
                <a:latin typeface="SassoonPrimaryInfant" pitchFamily="2" charset="0"/>
              </a:rPr>
              <a:t>Give reasons, based on evidence from comparative fair tests, for the particular uses of everyday materials, including materials, wood and plastic.</a:t>
            </a:r>
          </a:p>
        </p:txBody>
      </p:sp>
      <p:sp>
        <p:nvSpPr>
          <p:cNvPr id="35" name="Left-Up Arrow 34"/>
          <p:cNvSpPr/>
          <p:nvPr/>
        </p:nvSpPr>
        <p:spPr>
          <a:xfrm rot="17614629">
            <a:off x="3678768" y="3860870"/>
            <a:ext cx="733248" cy="746656"/>
          </a:xfrm>
          <a:prstGeom prst="leftUpArrow">
            <a:avLst>
              <a:gd name="adj1" fmla="val 8908"/>
              <a:gd name="adj2" fmla="val 25000"/>
              <a:gd name="adj3" fmla="val 2934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Left-Up Arrow 35"/>
          <p:cNvSpPr/>
          <p:nvPr/>
        </p:nvSpPr>
        <p:spPr>
          <a:xfrm rot="9189789">
            <a:off x="7014359" y="3691137"/>
            <a:ext cx="733248" cy="746656"/>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Left-Up Arrow 36"/>
          <p:cNvSpPr/>
          <p:nvPr/>
        </p:nvSpPr>
        <p:spPr>
          <a:xfrm rot="5173360">
            <a:off x="6369920" y="1988016"/>
            <a:ext cx="733248" cy="746656"/>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Left-Up Arrow 37"/>
          <p:cNvSpPr/>
          <p:nvPr/>
        </p:nvSpPr>
        <p:spPr>
          <a:xfrm rot="21389613">
            <a:off x="4261783" y="2021883"/>
            <a:ext cx="733248" cy="746656"/>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Left-Up Arrow 38"/>
          <p:cNvSpPr/>
          <p:nvPr/>
        </p:nvSpPr>
        <p:spPr>
          <a:xfrm rot="21389613">
            <a:off x="4281349" y="2033754"/>
            <a:ext cx="733248" cy="746656"/>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Left-Up Arrow 39"/>
          <p:cNvSpPr/>
          <p:nvPr/>
        </p:nvSpPr>
        <p:spPr>
          <a:xfrm rot="14033343">
            <a:off x="5192083" y="4934820"/>
            <a:ext cx="733248" cy="746656"/>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2943110" y="229405"/>
            <a:ext cx="1321992" cy="646331"/>
          </a:xfrm>
          <a:prstGeom prst="rect">
            <a:avLst/>
          </a:prstGeom>
        </p:spPr>
        <p:txBody>
          <a:bodyPr wrap="square">
            <a:spAutoFit/>
          </a:bodyPr>
          <a:lstStyle/>
          <a:p>
            <a:pPr algn="ctr"/>
            <a:r>
              <a:rPr lang="en-GB" b="1" u="sng" dirty="0">
                <a:solidFill>
                  <a:schemeClr val="tx2"/>
                </a:solidFill>
                <a:latin typeface="SassoonPrimaryInfant" pitchFamily="2" charset="0"/>
              </a:rPr>
              <a:t>Year 5</a:t>
            </a:r>
          </a:p>
          <a:p>
            <a:pPr algn="ctr"/>
            <a:r>
              <a:rPr lang="en-GB" b="1" u="sng" dirty="0">
                <a:solidFill>
                  <a:schemeClr val="tx2"/>
                </a:solidFill>
                <a:latin typeface="SassoonPrimaryInfant" pitchFamily="2" charset="0"/>
              </a:rPr>
              <a:t>Science</a:t>
            </a:r>
          </a:p>
        </p:txBody>
      </p:sp>
      <p:pic>
        <p:nvPicPr>
          <p:cNvPr id="43" name="Picture 16" descr="Stick clipart transparent background, Stick transparent background ..."/>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17843393">
            <a:off x="4000331" y="5787203"/>
            <a:ext cx="408719" cy="40871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14" descr="Free Rock Clipart Transparent, Download Free Clip Art, Free Clip ..."/>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7648" t="33947" r="20428" b="17211"/>
          <a:stretch/>
        </p:blipFill>
        <p:spPr bwMode="auto">
          <a:xfrm>
            <a:off x="3546554" y="5648556"/>
            <a:ext cx="393698" cy="265517"/>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10" descr="Metal Work Clipart"/>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1981281">
            <a:off x="4472210" y="5567480"/>
            <a:ext cx="382485" cy="27220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943110" y="2936352"/>
            <a:ext cx="1049199" cy="446116"/>
          </a:xfrm>
          <a:prstGeom prst="rect">
            <a:avLst/>
          </a:prstGeom>
        </p:spPr>
      </p:pic>
      <p:pic>
        <p:nvPicPr>
          <p:cNvPr id="33" name="Picture 3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839485" y="434300"/>
            <a:ext cx="373072" cy="158629"/>
          </a:xfrm>
          <a:prstGeom prst="rect">
            <a:avLst/>
          </a:prstGeom>
        </p:spPr>
      </p:pic>
      <p:pic>
        <p:nvPicPr>
          <p:cNvPr id="41" name="Picture 2" descr="Transparent Background Magnet Clipar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670374" y="2843672"/>
            <a:ext cx="441709" cy="441709"/>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 descr="Transparent Background Magnet Clipar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171872" y="2758867"/>
            <a:ext cx="257312" cy="257312"/>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10" descr="Metal Work Clipart"/>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rot="1981281">
            <a:off x="1958334" y="4761236"/>
            <a:ext cx="307411" cy="218774"/>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a:xfrm>
            <a:off x="8909875" y="3063257"/>
            <a:ext cx="3037640" cy="1539139"/>
          </a:xfrm>
          <a:prstGeom prst="rect">
            <a:avLst/>
          </a:prstGeom>
          <a:noFill/>
          <a:ln w="19050" cmpd="thickThin">
            <a:solidFill>
              <a:schemeClr val="accent6">
                <a:lumMod val="60000"/>
                <a:lumOff val="40000"/>
              </a:schemeClr>
            </a:solidFill>
          </a:ln>
        </p:spPr>
        <p:txBody>
          <a:bodyPr wrap="square" rtlCol="0">
            <a:spAutoFit/>
          </a:bodyPr>
          <a:lstStyle/>
          <a:p>
            <a:pPr lvl="0"/>
            <a:r>
              <a:rPr lang="en-GB" sz="1000" u="sng" dirty="0">
                <a:latin typeface="SassoonPrimaryInfant" pitchFamily="2" charset="0"/>
              </a:rPr>
              <a:t>Summer 1 (Separating Mixtures)</a:t>
            </a:r>
          </a:p>
          <a:p>
            <a:pPr lvl="0"/>
            <a:endParaRPr lang="en-GB" sz="1000" u="sng" dirty="0">
              <a:latin typeface="SassoonPrimaryInfant" pitchFamily="2" charset="0"/>
            </a:endParaRPr>
          </a:p>
          <a:p>
            <a:pPr lvl="0"/>
            <a:r>
              <a:rPr lang="en-GB" sz="1000" u="sng" dirty="0">
                <a:latin typeface="SassoonPrimaryInfant" pitchFamily="2" charset="0"/>
              </a:rPr>
              <a:t>Properties and changes of materials</a:t>
            </a:r>
          </a:p>
          <a:p>
            <a:pPr>
              <a:lnSpc>
                <a:spcPct val="107000"/>
              </a:lnSpc>
              <a:spcAft>
                <a:spcPts val="800"/>
              </a:spcAft>
            </a:pPr>
            <a:r>
              <a:rPr lang="en-GB" sz="900" dirty="0">
                <a:latin typeface="SassoonPrimaryInfant" pitchFamily="2" charset="0"/>
              </a:rPr>
              <a:t>Use knowledge of solids, liquids and gases to decide how mixtures might be separated, including through filtering, sieving and evaporating.</a:t>
            </a:r>
          </a:p>
          <a:p>
            <a:pPr>
              <a:lnSpc>
                <a:spcPct val="107000"/>
              </a:lnSpc>
              <a:spcAft>
                <a:spcPts val="800"/>
              </a:spcAft>
            </a:pPr>
            <a:r>
              <a:rPr lang="en-GB" sz="900" dirty="0">
                <a:latin typeface="SassoonPrimaryInfant" pitchFamily="2" charset="0"/>
              </a:rPr>
              <a:t>Know that some materials will dissolve in liquid to form a solution, and describe how to recover a substance rom a solution. </a:t>
            </a:r>
            <a:endParaRPr lang="en-GB" sz="900" u="sng" dirty="0">
              <a:latin typeface="SassoonPrimaryInfant" pitchFamily="2" charset="0"/>
            </a:endParaRPr>
          </a:p>
        </p:txBody>
      </p:sp>
      <p:sp>
        <p:nvSpPr>
          <p:cNvPr id="54" name="TextBox 53"/>
          <p:cNvSpPr txBox="1"/>
          <p:nvPr/>
        </p:nvSpPr>
        <p:spPr>
          <a:xfrm>
            <a:off x="8909875" y="4952732"/>
            <a:ext cx="3037640" cy="1545680"/>
          </a:xfrm>
          <a:prstGeom prst="rect">
            <a:avLst/>
          </a:prstGeom>
          <a:noFill/>
          <a:ln w="19050" cmpd="thickThin">
            <a:solidFill>
              <a:schemeClr val="accent6">
                <a:lumMod val="60000"/>
                <a:lumOff val="40000"/>
              </a:schemeClr>
            </a:solidFill>
          </a:ln>
        </p:spPr>
        <p:txBody>
          <a:bodyPr wrap="square" rtlCol="0">
            <a:spAutoFit/>
          </a:bodyPr>
          <a:lstStyle/>
          <a:p>
            <a:pPr lvl="0"/>
            <a:r>
              <a:rPr lang="en-GB" sz="1000" u="sng" dirty="0">
                <a:latin typeface="SassoonPrimaryInfant" pitchFamily="2" charset="0"/>
              </a:rPr>
              <a:t>Summer 2 (Types of Change)</a:t>
            </a:r>
          </a:p>
          <a:p>
            <a:pPr lvl="0"/>
            <a:endParaRPr lang="en-GB" sz="1000" u="sng" dirty="0">
              <a:latin typeface="SassoonPrimaryInfant" pitchFamily="2" charset="0"/>
            </a:endParaRPr>
          </a:p>
          <a:p>
            <a:pPr lvl="0"/>
            <a:r>
              <a:rPr lang="en-GB" sz="1000" u="sng" dirty="0">
                <a:latin typeface="SassoonPrimaryInfant" pitchFamily="2" charset="0"/>
              </a:rPr>
              <a:t>Properties and changes </a:t>
            </a:r>
            <a:r>
              <a:rPr lang="en-GB" sz="1000" u="sng">
                <a:latin typeface="SassoonPrimaryInfant" pitchFamily="2" charset="0"/>
              </a:rPr>
              <a:t>of materials</a:t>
            </a:r>
            <a:endParaRPr lang="en-GB" sz="1000" u="sng" dirty="0">
              <a:latin typeface="SassoonPrimaryInfant" pitchFamily="2" charset="0"/>
            </a:endParaRPr>
          </a:p>
          <a:p>
            <a:pPr>
              <a:lnSpc>
                <a:spcPct val="107000"/>
              </a:lnSpc>
              <a:spcAft>
                <a:spcPts val="800"/>
              </a:spcAft>
            </a:pPr>
            <a:r>
              <a:rPr lang="en-GB" sz="900" dirty="0">
                <a:latin typeface="SassoonPrimaryInfant" pitchFamily="2" charset="0"/>
              </a:rPr>
              <a:t>Demonstrate that dissolving, mixing and changes of state are reversible changes.</a:t>
            </a:r>
          </a:p>
          <a:p>
            <a:pPr>
              <a:lnSpc>
                <a:spcPct val="107000"/>
              </a:lnSpc>
              <a:spcAft>
                <a:spcPts val="800"/>
              </a:spcAft>
            </a:pPr>
            <a:r>
              <a:rPr lang="en-GB" sz="900" dirty="0">
                <a:latin typeface="SassoonPrimaryInfant" pitchFamily="2" charset="0"/>
              </a:rPr>
              <a:t> Explain that some changes result in the formation of new materials, and that this kind of change is not usually reversible, including changes associated with burning and the action of acid on bicarbonate of soda.</a:t>
            </a:r>
            <a:endParaRPr lang="en-GB" sz="900" u="sng" dirty="0">
              <a:latin typeface="SassoonPrimaryInfant" pitchFamily="2" charset="0"/>
            </a:endParaRPr>
          </a:p>
        </p:txBody>
      </p:sp>
      <p:pic>
        <p:nvPicPr>
          <p:cNvPr id="56" name="Picture 14" descr="Free Rock Clipart Transparent, Download Free Clip Art, Free Clip ..."/>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27648" t="33947" r="20428" b="17211"/>
          <a:stretch/>
        </p:blipFill>
        <p:spPr bwMode="auto">
          <a:xfrm>
            <a:off x="11379759" y="3119826"/>
            <a:ext cx="393698" cy="265517"/>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6" descr="Stick clipart transparent background, Stick transparent background ..."/>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19189703">
            <a:off x="11342297" y="4973730"/>
            <a:ext cx="408719" cy="408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216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2932</TotalTime>
  <Words>556</Words>
  <Application>Microsoft Office PowerPoint</Application>
  <PresentationFormat>Widescreen</PresentationFormat>
  <Paragraphs>56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Bell, S</dc:creator>
  <cp:lastModifiedBy>Elizabeth Hill</cp:lastModifiedBy>
  <cp:revision>124</cp:revision>
  <dcterms:created xsi:type="dcterms:W3CDTF">2020-04-21T20:55:15Z</dcterms:created>
  <dcterms:modified xsi:type="dcterms:W3CDTF">2020-09-01T18:43:10Z</dcterms:modified>
</cp:coreProperties>
</file>