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96E5D-3F15-497F-9928-E0C2643DCA0E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2E390-D617-485B-8E4D-7CA31FF7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875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96E5D-3F15-497F-9928-E0C2643DCA0E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2E390-D617-485B-8E4D-7CA31FF7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160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96E5D-3F15-497F-9928-E0C2643DCA0E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2E390-D617-485B-8E4D-7CA31FF7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054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96E5D-3F15-497F-9928-E0C2643DCA0E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2E390-D617-485B-8E4D-7CA31FF7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902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96E5D-3F15-497F-9928-E0C2643DCA0E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2E390-D617-485B-8E4D-7CA31FF7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520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96E5D-3F15-497F-9928-E0C2643DCA0E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2E390-D617-485B-8E4D-7CA31FF7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292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96E5D-3F15-497F-9928-E0C2643DCA0E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2E390-D617-485B-8E4D-7CA31FF7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114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96E5D-3F15-497F-9928-E0C2643DCA0E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2E390-D617-485B-8E4D-7CA31FF7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1186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96E5D-3F15-497F-9928-E0C2643DCA0E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2E390-D617-485B-8E4D-7CA31FF7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486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96E5D-3F15-497F-9928-E0C2643DCA0E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2E390-D617-485B-8E4D-7CA31FF7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994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96E5D-3F15-497F-9928-E0C2643DCA0E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2E390-D617-485B-8E4D-7CA31FF7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611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96E5D-3F15-497F-9928-E0C2643DCA0E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2E390-D617-485B-8E4D-7CA31FF708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812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BCD16AF-13AE-4774-B30B-CF5CDEF95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8561" y="170941"/>
            <a:ext cx="4290037" cy="449153"/>
          </a:xfrm>
        </p:spPr>
        <p:txBody>
          <a:bodyPr>
            <a:normAutofit fontScale="85000" lnSpcReduction="10000"/>
          </a:bodyPr>
          <a:lstStyle/>
          <a:p>
            <a:r>
              <a:rPr lang="en-US" sz="2800" u="sng" dirty="0">
                <a:latin typeface="SassoonPrimaryInfant" pitchFamily="2" charset="0"/>
              </a:rPr>
              <a:t>Year 2 Music Learning Journey </a:t>
            </a:r>
            <a:endParaRPr lang="en-GB" sz="2800" u="sng" dirty="0">
              <a:latin typeface="SassoonPrimaryInfant" pitchFamily="2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237F08B-3E44-4691-A172-53652DAF7329}"/>
              </a:ext>
            </a:extLst>
          </p:cNvPr>
          <p:cNvGrpSpPr/>
          <p:nvPr/>
        </p:nvGrpSpPr>
        <p:grpSpPr>
          <a:xfrm>
            <a:off x="5512678" y="3039763"/>
            <a:ext cx="2773739" cy="3418061"/>
            <a:chOff x="3129760" y="1877245"/>
            <a:chExt cx="3494598" cy="4230165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B74E0EC-21D7-4879-ABDB-EA9CD4B022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51870">
              <a:off x="3170375" y="2022937"/>
              <a:ext cx="3453983" cy="4084473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E2E5B2C-966D-474E-B559-04D201E1DAA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223" t="7669"/>
            <a:stretch/>
          </p:blipFill>
          <p:spPr>
            <a:xfrm rot="20785623">
              <a:off x="3129760" y="1877245"/>
              <a:ext cx="3337867" cy="4166303"/>
            </a:xfrm>
            <a:prstGeom prst="rect">
              <a:avLst/>
            </a:prstGeom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22CC89F-E030-4D91-B2CB-5FC76E64FCA1}"/>
              </a:ext>
            </a:extLst>
          </p:cNvPr>
          <p:cNvGrpSpPr/>
          <p:nvPr/>
        </p:nvGrpSpPr>
        <p:grpSpPr>
          <a:xfrm>
            <a:off x="8897103" y="264576"/>
            <a:ext cx="3115932" cy="3804085"/>
            <a:chOff x="3911813" y="1904639"/>
            <a:chExt cx="3334987" cy="4198948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BE94521B-CC16-4EE2-A834-68676EC97BB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223" t="7669"/>
            <a:stretch/>
          </p:blipFill>
          <p:spPr>
            <a:xfrm rot="20785623">
              <a:off x="3911813" y="1904639"/>
              <a:ext cx="3334987" cy="4198948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D1A3E254-D4D7-4E8E-8CCF-D34E5A46FBB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93944">
              <a:off x="3997588" y="1949690"/>
              <a:ext cx="3196990" cy="4057719"/>
            </a:xfrm>
            <a:prstGeom prst="rect">
              <a:avLst/>
            </a:prstGeom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687D3D3-1658-47FF-8359-526C83FCD183}"/>
              </a:ext>
            </a:extLst>
          </p:cNvPr>
          <p:cNvGrpSpPr/>
          <p:nvPr/>
        </p:nvGrpSpPr>
        <p:grpSpPr>
          <a:xfrm>
            <a:off x="530135" y="391723"/>
            <a:ext cx="3136780" cy="3673687"/>
            <a:chOff x="1159221" y="1814646"/>
            <a:chExt cx="3283607" cy="3970545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C0C95E12-C6C5-4159-AB36-7BABE9918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93944">
              <a:off x="1191852" y="1846695"/>
              <a:ext cx="3250976" cy="3938496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B3D05005-B743-4EE8-A4F8-C3257C683B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51870">
              <a:off x="1159221" y="1814646"/>
              <a:ext cx="3252433" cy="3846132"/>
            </a:xfrm>
            <a:prstGeom prst="rect">
              <a:avLst/>
            </a:prstGeom>
          </p:spPr>
        </p:pic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6BA7F275-EC7C-4340-8896-3FED2B2D1479}"/>
              </a:ext>
            </a:extLst>
          </p:cNvPr>
          <p:cNvSpPr txBox="1"/>
          <p:nvPr/>
        </p:nvSpPr>
        <p:spPr>
          <a:xfrm>
            <a:off x="384165" y="420039"/>
            <a:ext cx="1359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>
                <a:solidFill>
                  <a:srgbClr val="00B0F0"/>
                </a:solidFill>
                <a:latin typeface="SassoonPrimaryInfant" pitchFamily="2" charset="0"/>
              </a:rPr>
              <a:t>Singing</a:t>
            </a:r>
            <a:endParaRPr lang="en-GB" sz="2000" u="sng" dirty="0">
              <a:solidFill>
                <a:srgbClr val="00B0F0"/>
              </a:solidFill>
              <a:latin typeface="SassoonPrimaryInfant" pitchFamily="2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A0B719F-6506-4B8D-BEAB-5627FF80FDB4}"/>
              </a:ext>
            </a:extLst>
          </p:cNvPr>
          <p:cNvSpPr txBox="1"/>
          <p:nvPr/>
        </p:nvSpPr>
        <p:spPr>
          <a:xfrm>
            <a:off x="8764962" y="391723"/>
            <a:ext cx="1359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>
                <a:solidFill>
                  <a:srgbClr val="00B0F0"/>
                </a:solidFill>
                <a:latin typeface="SassoonPrimaryInfant" pitchFamily="2" charset="0"/>
              </a:rPr>
              <a:t>Listening</a:t>
            </a:r>
            <a:endParaRPr lang="en-GB" sz="2000" u="sng" dirty="0">
              <a:solidFill>
                <a:srgbClr val="00B0F0"/>
              </a:solidFill>
              <a:latin typeface="SassoonPrimaryInfant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FD4E51B-BCED-4FB4-8810-6B0441B1533E}"/>
              </a:ext>
            </a:extLst>
          </p:cNvPr>
          <p:cNvSpPr txBox="1"/>
          <p:nvPr/>
        </p:nvSpPr>
        <p:spPr>
          <a:xfrm>
            <a:off x="3912861" y="3140608"/>
            <a:ext cx="2619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>
                <a:solidFill>
                  <a:srgbClr val="00B0F0"/>
                </a:solidFill>
                <a:latin typeface="SassoonPrimaryInfant" pitchFamily="2" charset="0"/>
              </a:rPr>
              <a:t>Playing and Performing</a:t>
            </a:r>
            <a:endParaRPr lang="en-GB" sz="2000" u="sng" dirty="0">
              <a:solidFill>
                <a:srgbClr val="00B0F0"/>
              </a:solidFill>
              <a:latin typeface="SassoonPrimaryInfant" pitchFamily="2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FB3D312-0F40-472A-B455-0E2A5AB8023F}"/>
              </a:ext>
            </a:extLst>
          </p:cNvPr>
          <p:cNvSpPr txBox="1"/>
          <p:nvPr/>
        </p:nvSpPr>
        <p:spPr>
          <a:xfrm>
            <a:off x="207996" y="833930"/>
            <a:ext cx="19870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SassoonPrimaryInfant" pitchFamily="2" charset="0"/>
              </a:rPr>
              <a:t>. Use their voice expressively and creatively by singing songs and speaking chants and rhymes with growing confidence.</a:t>
            </a:r>
          </a:p>
          <a:p>
            <a:r>
              <a:rPr lang="en-US" sz="1200" dirty="0">
                <a:latin typeface="SassoonPrimaryInfant" pitchFamily="2" charset="0"/>
              </a:rPr>
              <a:t>. Sing a song in two parts.</a:t>
            </a:r>
          </a:p>
          <a:p>
            <a:r>
              <a:rPr lang="en-US" sz="1200" dirty="0">
                <a:latin typeface="SassoonPrimaryInfant" pitchFamily="2" charset="0"/>
              </a:rPr>
              <a:t>. Improvise a simple rhythm using different instruments including the voice.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19ECA2A-EDEB-451A-AD96-EEB568DB2666}"/>
              </a:ext>
            </a:extLst>
          </p:cNvPr>
          <p:cNvSpPr txBox="1"/>
          <p:nvPr/>
        </p:nvSpPr>
        <p:spPr>
          <a:xfrm>
            <a:off x="3648776" y="3583466"/>
            <a:ext cx="31474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SassoonPrimaryInfant" pitchFamily="2" charset="0"/>
              </a:rPr>
              <a:t>. Use tuned and untuned classroom percussion to play accompaniments and tunes.</a:t>
            </a:r>
          </a:p>
          <a:p>
            <a:r>
              <a:rPr lang="en-US" sz="1200" dirty="0">
                <a:latin typeface="SassoonPrimaryInfant" pitchFamily="2" charset="0"/>
              </a:rPr>
              <a:t>. Use tuned and untuned classroom percussion to compose and improvise.</a:t>
            </a:r>
          </a:p>
          <a:p>
            <a:r>
              <a:rPr lang="en-US" sz="1200" dirty="0">
                <a:latin typeface="SassoonPrimaryInfant" pitchFamily="2" charset="0"/>
              </a:rPr>
              <a:t>. Play instruments using the correct techniques with respect.</a:t>
            </a:r>
          </a:p>
          <a:p>
            <a:r>
              <a:rPr lang="en-US" sz="1200" dirty="0">
                <a:latin typeface="SassoonPrimaryInfant" pitchFamily="2" charset="0"/>
              </a:rPr>
              <a:t>. Improvise a simple rhythm using different instruments including the voice</a:t>
            </a:r>
            <a:r>
              <a:rPr lang="en-US" sz="1200" dirty="0"/>
              <a:t>.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8947E09-D90F-4547-845C-B7E9F714AEF7}"/>
              </a:ext>
            </a:extLst>
          </p:cNvPr>
          <p:cNvSpPr txBox="1"/>
          <p:nvPr/>
        </p:nvSpPr>
        <p:spPr>
          <a:xfrm>
            <a:off x="8602353" y="820149"/>
            <a:ext cx="1986163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SassoonPrimaryInfant" pitchFamily="2" charset="0"/>
              </a:rPr>
              <a:t>. Listen with concentration and understanding to a range of high-quality live and recorded music.</a:t>
            </a:r>
          </a:p>
          <a:p>
            <a:r>
              <a:rPr lang="en-US" sz="1200" dirty="0">
                <a:latin typeface="SassoonPrimaryInfant" pitchFamily="2" charset="0"/>
              </a:rPr>
              <a:t>. Build an understanding of the pulse and internalise it when listening to a piece of music.</a:t>
            </a:r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4418445-F942-41E1-9950-E877A9C80B4A}"/>
              </a:ext>
            </a:extLst>
          </p:cNvPr>
          <p:cNvSpPr txBox="1"/>
          <p:nvPr/>
        </p:nvSpPr>
        <p:spPr>
          <a:xfrm>
            <a:off x="5214237" y="752620"/>
            <a:ext cx="135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>
                <a:solidFill>
                  <a:srgbClr val="00B0F0"/>
                </a:solidFill>
                <a:latin typeface="SassoonPrimaryInfant" pitchFamily="2" charset="0"/>
              </a:rPr>
              <a:t>Knowledge</a:t>
            </a:r>
            <a:endParaRPr lang="en-GB" u="sng" dirty="0">
              <a:solidFill>
                <a:srgbClr val="00B0F0"/>
              </a:solidFill>
              <a:latin typeface="SassoonPrimaryInfant" pitchFamily="2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B2643C8-304B-4DE7-A89C-27FE885BC97A}"/>
              </a:ext>
            </a:extLst>
          </p:cNvPr>
          <p:cNvSpPr txBox="1"/>
          <p:nvPr/>
        </p:nvSpPr>
        <p:spPr>
          <a:xfrm>
            <a:off x="3885058" y="1120823"/>
            <a:ext cx="414628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SassoonPrimaryInfant" pitchFamily="2" charset="0"/>
              </a:rPr>
              <a:t>. Understand that timbre describes the character or quality of a sound.</a:t>
            </a:r>
          </a:p>
          <a:p>
            <a:r>
              <a:rPr lang="en-US" sz="1200" dirty="0">
                <a:latin typeface="SassoonPrimaryInfant" pitchFamily="2" charset="0"/>
              </a:rPr>
              <a:t>. Understand that texture describes the layers within the music.</a:t>
            </a:r>
          </a:p>
          <a:p>
            <a:r>
              <a:rPr lang="en-US" sz="1200" dirty="0">
                <a:latin typeface="SassoonPrimaryInfant" pitchFamily="2" charset="0"/>
              </a:rPr>
              <a:t>. Understand that structure describes how different sections of music are ordered.</a:t>
            </a:r>
          </a:p>
          <a:p>
            <a:r>
              <a:rPr lang="en-US" sz="1200" dirty="0">
                <a:latin typeface="SassoonPrimaryInfant" pitchFamily="2" charset="0"/>
              </a:rPr>
              <a:t>. Begin to describe a piece of music using a developing understanding of the interrelate musical dimensions (and skill).</a:t>
            </a:r>
          </a:p>
          <a:p>
            <a:r>
              <a:rPr lang="en-US" sz="1200" dirty="0">
                <a:latin typeface="SassoonPrimaryInfant" pitchFamily="2" charset="0"/>
              </a:rPr>
              <a:t>. Develop an understanding of melody, the words and their importance in the music being listened to.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0F9C3BA-DCFE-48BD-AE0C-AEA35C425C01}"/>
              </a:ext>
            </a:extLst>
          </p:cNvPr>
          <p:cNvSpPr/>
          <p:nvPr/>
        </p:nvSpPr>
        <p:spPr>
          <a:xfrm>
            <a:off x="3910226" y="1144948"/>
            <a:ext cx="4049449" cy="17302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FB3D312-0F40-472A-B455-0E2A5AB8023F}"/>
              </a:ext>
            </a:extLst>
          </p:cNvPr>
          <p:cNvSpPr txBox="1"/>
          <p:nvPr/>
        </p:nvSpPr>
        <p:spPr>
          <a:xfrm>
            <a:off x="361353" y="4982552"/>
            <a:ext cx="264134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u="sng" dirty="0" smtClean="0">
                <a:latin typeface="SassoonPrimaryInfant" pitchFamily="2" charset="0"/>
              </a:rPr>
              <a:t>TVMS</a:t>
            </a:r>
          </a:p>
          <a:p>
            <a:r>
              <a:rPr lang="en-US" sz="1200" dirty="0" smtClean="0">
                <a:latin typeface="SassoonPrimaryInfant" pitchFamily="2" charset="0"/>
              </a:rPr>
              <a:t>. 10 weeks Snappy Classroom (Friday afternoon). </a:t>
            </a:r>
          </a:p>
          <a:p>
            <a:r>
              <a:rPr lang="en-US" sz="1200" dirty="0" smtClean="0">
                <a:latin typeface="SassoonPrimaryInfant" pitchFamily="2" charset="0"/>
              </a:rPr>
              <a:t>. Snappy Spring Sing. </a:t>
            </a:r>
          </a:p>
          <a:p>
            <a:r>
              <a:rPr lang="en-US" sz="1200" dirty="0" smtClean="0">
                <a:latin typeface="SassoonPrimaryInfant" pitchFamily="2" charset="0"/>
              </a:rPr>
              <a:t>. 30 weeks whole school singing (every Wednesday 1 – 1:55pm) taught by Charlotte McLaughlin.</a:t>
            </a:r>
            <a:endParaRPr lang="en-US" sz="1200" dirty="0">
              <a:latin typeface="SassoonPrimaryInfant" pitchFamily="2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FB3D312-0F40-472A-B455-0E2A5AB8023F}"/>
              </a:ext>
            </a:extLst>
          </p:cNvPr>
          <p:cNvSpPr txBox="1"/>
          <p:nvPr/>
        </p:nvSpPr>
        <p:spPr>
          <a:xfrm>
            <a:off x="8948170" y="5079653"/>
            <a:ext cx="252932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u="sng" dirty="0" smtClean="0">
                <a:latin typeface="SassoonPrimaryInfant" pitchFamily="2" charset="0"/>
              </a:rPr>
              <a:t>Performances</a:t>
            </a:r>
          </a:p>
          <a:p>
            <a:r>
              <a:rPr lang="en-US" sz="1200" dirty="0" smtClean="0">
                <a:latin typeface="SassoonPrimaryInfant" pitchFamily="2" charset="0"/>
              </a:rPr>
              <a:t>. KS1 Christmas performance (to pupils and parents / guardians). </a:t>
            </a:r>
          </a:p>
          <a:p>
            <a:r>
              <a:rPr lang="en-US" sz="1200" dirty="0" smtClean="0">
                <a:latin typeface="SassoonPrimaryInfant" pitchFamily="2" charset="0"/>
              </a:rPr>
              <a:t>. Family Worship (performed to pupils and parents). </a:t>
            </a:r>
            <a:endParaRPr lang="en-US" sz="1200" dirty="0">
              <a:latin typeface="SassoonPrimary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055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264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SassoonPrimaryInfant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wcsconnor</dc:creator>
  <cp:lastModifiedBy>wcsconnor</cp:lastModifiedBy>
  <cp:revision>1</cp:revision>
  <dcterms:created xsi:type="dcterms:W3CDTF">2020-07-07T17:15:38Z</dcterms:created>
  <dcterms:modified xsi:type="dcterms:W3CDTF">2020-07-07T17:20:33Z</dcterms:modified>
</cp:coreProperties>
</file>