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0" d="100"/>
          <a:sy n="90" d="100"/>
        </p:scale>
        <p:origin x="52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210F4-BB64-4A54-BC6C-6C622743C5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96DB04E-D489-4C50-ADDA-6183EF9D63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EAB7A73-B6F9-4210-B223-7083778FEF78}"/>
              </a:ext>
            </a:extLst>
          </p:cNvPr>
          <p:cNvSpPr>
            <a:spLocks noGrp="1"/>
          </p:cNvSpPr>
          <p:nvPr>
            <p:ph type="dt" sz="half" idx="10"/>
          </p:nvPr>
        </p:nvSpPr>
        <p:spPr/>
        <p:txBody>
          <a:bodyPr/>
          <a:lstStyle/>
          <a:p>
            <a:fld id="{8CDF79D5-E082-42BE-B271-3F9D50F71C55}" type="datetimeFigureOut">
              <a:rPr lang="en-GB" smtClean="0"/>
              <a:t>16/01/2023</a:t>
            </a:fld>
            <a:endParaRPr lang="en-GB"/>
          </a:p>
        </p:txBody>
      </p:sp>
      <p:sp>
        <p:nvSpPr>
          <p:cNvPr id="5" name="Footer Placeholder 4">
            <a:extLst>
              <a:ext uri="{FF2B5EF4-FFF2-40B4-BE49-F238E27FC236}">
                <a16:creationId xmlns:a16="http://schemas.microsoft.com/office/drawing/2014/main" id="{C7D7D5BD-8DB0-48F8-AE06-29F7171051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0399DF-09A0-4824-8A5D-9B92CB3C4229}"/>
              </a:ext>
            </a:extLst>
          </p:cNvPr>
          <p:cNvSpPr>
            <a:spLocks noGrp="1"/>
          </p:cNvSpPr>
          <p:nvPr>
            <p:ph type="sldNum" sz="quarter" idx="12"/>
          </p:nvPr>
        </p:nvSpPr>
        <p:spPr/>
        <p:txBody>
          <a:bodyPr/>
          <a:lstStyle/>
          <a:p>
            <a:fld id="{78A9ACDC-0FBD-4AD4-B9FD-278F4278F226}" type="slidenum">
              <a:rPr lang="en-GB" smtClean="0"/>
              <a:t>‹#›</a:t>
            </a:fld>
            <a:endParaRPr lang="en-GB"/>
          </a:p>
        </p:txBody>
      </p:sp>
    </p:spTree>
    <p:extLst>
      <p:ext uri="{BB962C8B-B14F-4D97-AF65-F5344CB8AC3E}">
        <p14:creationId xmlns:p14="http://schemas.microsoft.com/office/powerpoint/2010/main" val="587965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A45B8-DADB-4678-B829-57A5108E34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7F1BBF0-E3A7-4916-8572-9B1EC5CA83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0A41A4-DA00-40D0-AC48-DAE61851196E}"/>
              </a:ext>
            </a:extLst>
          </p:cNvPr>
          <p:cNvSpPr>
            <a:spLocks noGrp="1"/>
          </p:cNvSpPr>
          <p:nvPr>
            <p:ph type="dt" sz="half" idx="10"/>
          </p:nvPr>
        </p:nvSpPr>
        <p:spPr/>
        <p:txBody>
          <a:bodyPr/>
          <a:lstStyle/>
          <a:p>
            <a:fld id="{8CDF79D5-E082-42BE-B271-3F9D50F71C55}" type="datetimeFigureOut">
              <a:rPr lang="en-GB" smtClean="0"/>
              <a:t>16/01/2023</a:t>
            </a:fld>
            <a:endParaRPr lang="en-GB"/>
          </a:p>
        </p:txBody>
      </p:sp>
      <p:sp>
        <p:nvSpPr>
          <p:cNvPr id="5" name="Footer Placeholder 4">
            <a:extLst>
              <a:ext uri="{FF2B5EF4-FFF2-40B4-BE49-F238E27FC236}">
                <a16:creationId xmlns:a16="http://schemas.microsoft.com/office/drawing/2014/main" id="{99B31470-AF11-409B-9359-CD5EDD1995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B9E7BB-C8B8-4527-A740-3E5804A60A07}"/>
              </a:ext>
            </a:extLst>
          </p:cNvPr>
          <p:cNvSpPr>
            <a:spLocks noGrp="1"/>
          </p:cNvSpPr>
          <p:nvPr>
            <p:ph type="sldNum" sz="quarter" idx="12"/>
          </p:nvPr>
        </p:nvSpPr>
        <p:spPr/>
        <p:txBody>
          <a:bodyPr/>
          <a:lstStyle/>
          <a:p>
            <a:fld id="{78A9ACDC-0FBD-4AD4-B9FD-278F4278F226}" type="slidenum">
              <a:rPr lang="en-GB" smtClean="0"/>
              <a:t>‹#›</a:t>
            </a:fld>
            <a:endParaRPr lang="en-GB"/>
          </a:p>
        </p:txBody>
      </p:sp>
    </p:spTree>
    <p:extLst>
      <p:ext uri="{BB962C8B-B14F-4D97-AF65-F5344CB8AC3E}">
        <p14:creationId xmlns:p14="http://schemas.microsoft.com/office/powerpoint/2010/main" val="2789820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95366A-4EF6-444C-BB99-7F2E9ED0DED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20BEE64-A072-4AB6-8D91-CE77D71B44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2702DE-4E18-4BB7-9FF8-B842E61E1131}"/>
              </a:ext>
            </a:extLst>
          </p:cNvPr>
          <p:cNvSpPr>
            <a:spLocks noGrp="1"/>
          </p:cNvSpPr>
          <p:nvPr>
            <p:ph type="dt" sz="half" idx="10"/>
          </p:nvPr>
        </p:nvSpPr>
        <p:spPr/>
        <p:txBody>
          <a:bodyPr/>
          <a:lstStyle/>
          <a:p>
            <a:fld id="{8CDF79D5-E082-42BE-B271-3F9D50F71C55}" type="datetimeFigureOut">
              <a:rPr lang="en-GB" smtClean="0"/>
              <a:t>16/01/2023</a:t>
            </a:fld>
            <a:endParaRPr lang="en-GB"/>
          </a:p>
        </p:txBody>
      </p:sp>
      <p:sp>
        <p:nvSpPr>
          <p:cNvPr id="5" name="Footer Placeholder 4">
            <a:extLst>
              <a:ext uri="{FF2B5EF4-FFF2-40B4-BE49-F238E27FC236}">
                <a16:creationId xmlns:a16="http://schemas.microsoft.com/office/drawing/2014/main" id="{4E447622-C5F6-4F06-B367-C2B712D800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78D14C8-633A-4F40-85BF-A7368EEF57FC}"/>
              </a:ext>
            </a:extLst>
          </p:cNvPr>
          <p:cNvSpPr>
            <a:spLocks noGrp="1"/>
          </p:cNvSpPr>
          <p:nvPr>
            <p:ph type="sldNum" sz="quarter" idx="12"/>
          </p:nvPr>
        </p:nvSpPr>
        <p:spPr/>
        <p:txBody>
          <a:bodyPr/>
          <a:lstStyle/>
          <a:p>
            <a:fld id="{78A9ACDC-0FBD-4AD4-B9FD-278F4278F226}" type="slidenum">
              <a:rPr lang="en-GB" smtClean="0"/>
              <a:t>‹#›</a:t>
            </a:fld>
            <a:endParaRPr lang="en-GB"/>
          </a:p>
        </p:txBody>
      </p:sp>
    </p:spTree>
    <p:extLst>
      <p:ext uri="{BB962C8B-B14F-4D97-AF65-F5344CB8AC3E}">
        <p14:creationId xmlns:p14="http://schemas.microsoft.com/office/powerpoint/2010/main" val="1208259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18031-8371-49C1-9746-2E32E9EB49B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A199CC-01CF-434D-AF59-7A330C50E4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D796BF-FDA0-4335-A65C-5BD657A25884}"/>
              </a:ext>
            </a:extLst>
          </p:cNvPr>
          <p:cNvSpPr>
            <a:spLocks noGrp="1"/>
          </p:cNvSpPr>
          <p:nvPr>
            <p:ph type="dt" sz="half" idx="10"/>
          </p:nvPr>
        </p:nvSpPr>
        <p:spPr/>
        <p:txBody>
          <a:bodyPr/>
          <a:lstStyle/>
          <a:p>
            <a:fld id="{8CDF79D5-E082-42BE-B271-3F9D50F71C55}" type="datetimeFigureOut">
              <a:rPr lang="en-GB" smtClean="0"/>
              <a:t>16/01/2023</a:t>
            </a:fld>
            <a:endParaRPr lang="en-GB"/>
          </a:p>
        </p:txBody>
      </p:sp>
      <p:sp>
        <p:nvSpPr>
          <p:cNvPr id="5" name="Footer Placeholder 4">
            <a:extLst>
              <a:ext uri="{FF2B5EF4-FFF2-40B4-BE49-F238E27FC236}">
                <a16:creationId xmlns:a16="http://schemas.microsoft.com/office/drawing/2014/main" id="{F339AF49-7667-4EB6-A34C-A0EFA8B7BB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344E7E-94E7-4CE6-A19C-65EB81B4A9B2}"/>
              </a:ext>
            </a:extLst>
          </p:cNvPr>
          <p:cNvSpPr>
            <a:spLocks noGrp="1"/>
          </p:cNvSpPr>
          <p:nvPr>
            <p:ph type="sldNum" sz="quarter" idx="12"/>
          </p:nvPr>
        </p:nvSpPr>
        <p:spPr/>
        <p:txBody>
          <a:bodyPr/>
          <a:lstStyle/>
          <a:p>
            <a:fld id="{78A9ACDC-0FBD-4AD4-B9FD-278F4278F226}" type="slidenum">
              <a:rPr lang="en-GB" smtClean="0"/>
              <a:t>‹#›</a:t>
            </a:fld>
            <a:endParaRPr lang="en-GB"/>
          </a:p>
        </p:txBody>
      </p:sp>
    </p:spTree>
    <p:extLst>
      <p:ext uri="{BB962C8B-B14F-4D97-AF65-F5344CB8AC3E}">
        <p14:creationId xmlns:p14="http://schemas.microsoft.com/office/powerpoint/2010/main" val="416194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F2472-AA71-4259-9C39-7736478333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2DD5D46-C084-4227-8B75-F32EEDF34C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9467BD-47EF-4CAB-83E8-E83CF5760F82}"/>
              </a:ext>
            </a:extLst>
          </p:cNvPr>
          <p:cNvSpPr>
            <a:spLocks noGrp="1"/>
          </p:cNvSpPr>
          <p:nvPr>
            <p:ph type="dt" sz="half" idx="10"/>
          </p:nvPr>
        </p:nvSpPr>
        <p:spPr/>
        <p:txBody>
          <a:bodyPr/>
          <a:lstStyle/>
          <a:p>
            <a:fld id="{8CDF79D5-E082-42BE-B271-3F9D50F71C55}" type="datetimeFigureOut">
              <a:rPr lang="en-GB" smtClean="0"/>
              <a:t>16/01/2023</a:t>
            </a:fld>
            <a:endParaRPr lang="en-GB"/>
          </a:p>
        </p:txBody>
      </p:sp>
      <p:sp>
        <p:nvSpPr>
          <p:cNvPr id="5" name="Footer Placeholder 4">
            <a:extLst>
              <a:ext uri="{FF2B5EF4-FFF2-40B4-BE49-F238E27FC236}">
                <a16:creationId xmlns:a16="http://schemas.microsoft.com/office/drawing/2014/main" id="{DC9AE90D-5414-4410-9ADE-DC863375D4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7B1C57-37F9-4B04-AA18-AB899B6F4575}"/>
              </a:ext>
            </a:extLst>
          </p:cNvPr>
          <p:cNvSpPr>
            <a:spLocks noGrp="1"/>
          </p:cNvSpPr>
          <p:nvPr>
            <p:ph type="sldNum" sz="quarter" idx="12"/>
          </p:nvPr>
        </p:nvSpPr>
        <p:spPr/>
        <p:txBody>
          <a:bodyPr/>
          <a:lstStyle/>
          <a:p>
            <a:fld id="{78A9ACDC-0FBD-4AD4-B9FD-278F4278F226}" type="slidenum">
              <a:rPr lang="en-GB" smtClean="0"/>
              <a:t>‹#›</a:t>
            </a:fld>
            <a:endParaRPr lang="en-GB"/>
          </a:p>
        </p:txBody>
      </p:sp>
    </p:spTree>
    <p:extLst>
      <p:ext uri="{BB962C8B-B14F-4D97-AF65-F5344CB8AC3E}">
        <p14:creationId xmlns:p14="http://schemas.microsoft.com/office/powerpoint/2010/main" val="26243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97400-A741-4ECB-83DC-D6117EFE435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1CBAE42-7152-4930-99B8-D1F9AD398B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294AE59-0871-452B-81A4-9B56FCE426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5D238BE-1848-4062-BA93-FD5F005D1D7F}"/>
              </a:ext>
            </a:extLst>
          </p:cNvPr>
          <p:cNvSpPr>
            <a:spLocks noGrp="1"/>
          </p:cNvSpPr>
          <p:nvPr>
            <p:ph type="dt" sz="half" idx="10"/>
          </p:nvPr>
        </p:nvSpPr>
        <p:spPr/>
        <p:txBody>
          <a:bodyPr/>
          <a:lstStyle/>
          <a:p>
            <a:fld id="{8CDF79D5-E082-42BE-B271-3F9D50F71C55}" type="datetimeFigureOut">
              <a:rPr lang="en-GB" smtClean="0"/>
              <a:t>16/01/2023</a:t>
            </a:fld>
            <a:endParaRPr lang="en-GB"/>
          </a:p>
        </p:txBody>
      </p:sp>
      <p:sp>
        <p:nvSpPr>
          <p:cNvPr id="6" name="Footer Placeholder 5">
            <a:extLst>
              <a:ext uri="{FF2B5EF4-FFF2-40B4-BE49-F238E27FC236}">
                <a16:creationId xmlns:a16="http://schemas.microsoft.com/office/drawing/2014/main" id="{0EC9BB7B-D1C8-44E6-8E63-1B931749FB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4080558-587B-4E53-8D07-83004753C94A}"/>
              </a:ext>
            </a:extLst>
          </p:cNvPr>
          <p:cNvSpPr>
            <a:spLocks noGrp="1"/>
          </p:cNvSpPr>
          <p:nvPr>
            <p:ph type="sldNum" sz="quarter" idx="12"/>
          </p:nvPr>
        </p:nvSpPr>
        <p:spPr/>
        <p:txBody>
          <a:bodyPr/>
          <a:lstStyle/>
          <a:p>
            <a:fld id="{78A9ACDC-0FBD-4AD4-B9FD-278F4278F226}" type="slidenum">
              <a:rPr lang="en-GB" smtClean="0"/>
              <a:t>‹#›</a:t>
            </a:fld>
            <a:endParaRPr lang="en-GB"/>
          </a:p>
        </p:txBody>
      </p:sp>
    </p:spTree>
    <p:extLst>
      <p:ext uri="{BB962C8B-B14F-4D97-AF65-F5344CB8AC3E}">
        <p14:creationId xmlns:p14="http://schemas.microsoft.com/office/powerpoint/2010/main" val="254435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97426-33D1-4BBC-8D3D-5250FB9EE3B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F298017-A44B-43A0-BCF9-140BEA99AE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5641BD-A937-47FD-99F1-727C9BDA509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46B6BD8-FDCB-4EE3-86DE-AA991F8B81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ACBE7B-0245-49EB-B6AF-D2D4F22B39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EF15D6-01C2-4185-8A2A-F81394154D2E}"/>
              </a:ext>
            </a:extLst>
          </p:cNvPr>
          <p:cNvSpPr>
            <a:spLocks noGrp="1"/>
          </p:cNvSpPr>
          <p:nvPr>
            <p:ph type="dt" sz="half" idx="10"/>
          </p:nvPr>
        </p:nvSpPr>
        <p:spPr/>
        <p:txBody>
          <a:bodyPr/>
          <a:lstStyle/>
          <a:p>
            <a:fld id="{8CDF79D5-E082-42BE-B271-3F9D50F71C55}" type="datetimeFigureOut">
              <a:rPr lang="en-GB" smtClean="0"/>
              <a:t>16/01/2023</a:t>
            </a:fld>
            <a:endParaRPr lang="en-GB"/>
          </a:p>
        </p:txBody>
      </p:sp>
      <p:sp>
        <p:nvSpPr>
          <p:cNvPr id="8" name="Footer Placeholder 7">
            <a:extLst>
              <a:ext uri="{FF2B5EF4-FFF2-40B4-BE49-F238E27FC236}">
                <a16:creationId xmlns:a16="http://schemas.microsoft.com/office/drawing/2014/main" id="{235E29A1-C4BD-42B3-9362-D5FA97D7967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AEE8FF4-73A6-43E2-ACF2-CD3CC464E44B}"/>
              </a:ext>
            </a:extLst>
          </p:cNvPr>
          <p:cNvSpPr>
            <a:spLocks noGrp="1"/>
          </p:cNvSpPr>
          <p:nvPr>
            <p:ph type="sldNum" sz="quarter" idx="12"/>
          </p:nvPr>
        </p:nvSpPr>
        <p:spPr/>
        <p:txBody>
          <a:bodyPr/>
          <a:lstStyle/>
          <a:p>
            <a:fld id="{78A9ACDC-0FBD-4AD4-B9FD-278F4278F226}" type="slidenum">
              <a:rPr lang="en-GB" smtClean="0"/>
              <a:t>‹#›</a:t>
            </a:fld>
            <a:endParaRPr lang="en-GB"/>
          </a:p>
        </p:txBody>
      </p:sp>
    </p:spTree>
    <p:extLst>
      <p:ext uri="{BB962C8B-B14F-4D97-AF65-F5344CB8AC3E}">
        <p14:creationId xmlns:p14="http://schemas.microsoft.com/office/powerpoint/2010/main" val="1452353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39308-0BCC-46FE-A315-9F037C2730E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8A861DA-203F-47F3-B6E1-D9224E63EDE4}"/>
              </a:ext>
            </a:extLst>
          </p:cNvPr>
          <p:cNvSpPr>
            <a:spLocks noGrp="1"/>
          </p:cNvSpPr>
          <p:nvPr>
            <p:ph type="dt" sz="half" idx="10"/>
          </p:nvPr>
        </p:nvSpPr>
        <p:spPr/>
        <p:txBody>
          <a:bodyPr/>
          <a:lstStyle/>
          <a:p>
            <a:fld id="{8CDF79D5-E082-42BE-B271-3F9D50F71C55}" type="datetimeFigureOut">
              <a:rPr lang="en-GB" smtClean="0"/>
              <a:t>16/01/2023</a:t>
            </a:fld>
            <a:endParaRPr lang="en-GB"/>
          </a:p>
        </p:txBody>
      </p:sp>
      <p:sp>
        <p:nvSpPr>
          <p:cNvPr id="4" name="Footer Placeholder 3">
            <a:extLst>
              <a:ext uri="{FF2B5EF4-FFF2-40B4-BE49-F238E27FC236}">
                <a16:creationId xmlns:a16="http://schemas.microsoft.com/office/drawing/2014/main" id="{26C51063-0A00-4D83-B241-9EFF6CB737E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0F7E5E1-C537-4E33-8DA7-5B01936D3C70}"/>
              </a:ext>
            </a:extLst>
          </p:cNvPr>
          <p:cNvSpPr>
            <a:spLocks noGrp="1"/>
          </p:cNvSpPr>
          <p:nvPr>
            <p:ph type="sldNum" sz="quarter" idx="12"/>
          </p:nvPr>
        </p:nvSpPr>
        <p:spPr/>
        <p:txBody>
          <a:bodyPr/>
          <a:lstStyle/>
          <a:p>
            <a:fld id="{78A9ACDC-0FBD-4AD4-B9FD-278F4278F226}" type="slidenum">
              <a:rPr lang="en-GB" smtClean="0"/>
              <a:t>‹#›</a:t>
            </a:fld>
            <a:endParaRPr lang="en-GB"/>
          </a:p>
        </p:txBody>
      </p:sp>
    </p:spTree>
    <p:extLst>
      <p:ext uri="{BB962C8B-B14F-4D97-AF65-F5344CB8AC3E}">
        <p14:creationId xmlns:p14="http://schemas.microsoft.com/office/powerpoint/2010/main" val="3026909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4CA691-7E63-4FF7-A97C-049C15CB881C}"/>
              </a:ext>
            </a:extLst>
          </p:cNvPr>
          <p:cNvSpPr>
            <a:spLocks noGrp="1"/>
          </p:cNvSpPr>
          <p:nvPr>
            <p:ph type="dt" sz="half" idx="10"/>
          </p:nvPr>
        </p:nvSpPr>
        <p:spPr/>
        <p:txBody>
          <a:bodyPr/>
          <a:lstStyle/>
          <a:p>
            <a:fld id="{8CDF79D5-E082-42BE-B271-3F9D50F71C55}" type="datetimeFigureOut">
              <a:rPr lang="en-GB" smtClean="0"/>
              <a:t>16/01/2023</a:t>
            </a:fld>
            <a:endParaRPr lang="en-GB"/>
          </a:p>
        </p:txBody>
      </p:sp>
      <p:sp>
        <p:nvSpPr>
          <p:cNvPr id="3" name="Footer Placeholder 2">
            <a:extLst>
              <a:ext uri="{FF2B5EF4-FFF2-40B4-BE49-F238E27FC236}">
                <a16:creationId xmlns:a16="http://schemas.microsoft.com/office/drawing/2014/main" id="{0111439E-EE6A-4CAD-91A1-6A70BB3C8CE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403999A-55F0-497D-A681-563CB26FE0F5}"/>
              </a:ext>
            </a:extLst>
          </p:cNvPr>
          <p:cNvSpPr>
            <a:spLocks noGrp="1"/>
          </p:cNvSpPr>
          <p:nvPr>
            <p:ph type="sldNum" sz="quarter" idx="12"/>
          </p:nvPr>
        </p:nvSpPr>
        <p:spPr/>
        <p:txBody>
          <a:bodyPr/>
          <a:lstStyle/>
          <a:p>
            <a:fld id="{78A9ACDC-0FBD-4AD4-B9FD-278F4278F226}" type="slidenum">
              <a:rPr lang="en-GB" smtClean="0"/>
              <a:t>‹#›</a:t>
            </a:fld>
            <a:endParaRPr lang="en-GB"/>
          </a:p>
        </p:txBody>
      </p:sp>
    </p:spTree>
    <p:extLst>
      <p:ext uri="{BB962C8B-B14F-4D97-AF65-F5344CB8AC3E}">
        <p14:creationId xmlns:p14="http://schemas.microsoft.com/office/powerpoint/2010/main" val="2848067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74631-6E6E-4D2D-90F7-FB77DC91BF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E26E27A-CBE8-4C38-9824-453DB66C82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406D055-8592-4094-8D2D-3E6CAC1E9E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6FBA01-5D03-4D0A-B435-F323724F99B8}"/>
              </a:ext>
            </a:extLst>
          </p:cNvPr>
          <p:cNvSpPr>
            <a:spLocks noGrp="1"/>
          </p:cNvSpPr>
          <p:nvPr>
            <p:ph type="dt" sz="half" idx="10"/>
          </p:nvPr>
        </p:nvSpPr>
        <p:spPr/>
        <p:txBody>
          <a:bodyPr/>
          <a:lstStyle/>
          <a:p>
            <a:fld id="{8CDF79D5-E082-42BE-B271-3F9D50F71C55}" type="datetimeFigureOut">
              <a:rPr lang="en-GB" smtClean="0"/>
              <a:t>16/01/2023</a:t>
            </a:fld>
            <a:endParaRPr lang="en-GB"/>
          </a:p>
        </p:txBody>
      </p:sp>
      <p:sp>
        <p:nvSpPr>
          <p:cNvPr id="6" name="Footer Placeholder 5">
            <a:extLst>
              <a:ext uri="{FF2B5EF4-FFF2-40B4-BE49-F238E27FC236}">
                <a16:creationId xmlns:a16="http://schemas.microsoft.com/office/drawing/2014/main" id="{8BEAF78D-C43C-42FC-A8EB-292ABAF743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67C729-235F-4025-99DC-0F905F1232D6}"/>
              </a:ext>
            </a:extLst>
          </p:cNvPr>
          <p:cNvSpPr>
            <a:spLocks noGrp="1"/>
          </p:cNvSpPr>
          <p:nvPr>
            <p:ph type="sldNum" sz="quarter" idx="12"/>
          </p:nvPr>
        </p:nvSpPr>
        <p:spPr/>
        <p:txBody>
          <a:bodyPr/>
          <a:lstStyle/>
          <a:p>
            <a:fld id="{78A9ACDC-0FBD-4AD4-B9FD-278F4278F226}" type="slidenum">
              <a:rPr lang="en-GB" smtClean="0"/>
              <a:t>‹#›</a:t>
            </a:fld>
            <a:endParaRPr lang="en-GB"/>
          </a:p>
        </p:txBody>
      </p:sp>
    </p:spTree>
    <p:extLst>
      <p:ext uri="{BB962C8B-B14F-4D97-AF65-F5344CB8AC3E}">
        <p14:creationId xmlns:p14="http://schemas.microsoft.com/office/powerpoint/2010/main" val="1786555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46BD5-79F9-4A01-A60F-7104F028E9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F14C99E-7B86-4069-9F0C-9B0AAF72D7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989BF30-E7AC-44A9-AE8F-166B4028D4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8AB11D-3B80-4B21-AA76-099F2076CC22}"/>
              </a:ext>
            </a:extLst>
          </p:cNvPr>
          <p:cNvSpPr>
            <a:spLocks noGrp="1"/>
          </p:cNvSpPr>
          <p:nvPr>
            <p:ph type="dt" sz="half" idx="10"/>
          </p:nvPr>
        </p:nvSpPr>
        <p:spPr/>
        <p:txBody>
          <a:bodyPr/>
          <a:lstStyle/>
          <a:p>
            <a:fld id="{8CDF79D5-E082-42BE-B271-3F9D50F71C55}" type="datetimeFigureOut">
              <a:rPr lang="en-GB" smtClean="0"/>
              <a:t>16/01/2023</a:t>
            </a:fld>
            <a:endParaRPr lang="en-GB"/>
          </a:p>
        </p:txBody>
      </p:sp>
      <p:sp>
        <p:nvSpPr>
          <p:cNvPr id="6" name="Footer Placeholder 5">
            <a:extLst>
              <a:ext uri="{FF2B5EF4-FFF2-40B4-BE49-F238E27FC236}">
                <a16:creationId xmlns:a16="http://schemas.microsoft.com/office/drawing/2014/main" id="{87E5CD00-5453-4533-AFCE-1201E75715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D8AB49-38D6-4BE0-BA6F-64FB4D11673E}"/>
              </a:ext>
            </a:extLst>
          </p:cNvPr>
          <p:cNvSpPr>
            <a:spLocks noGrp="1"/>
          </p:cNvSpPr>
          <p:nvPr>
            <p:ph type="sldNum" sz="quarter" idx="12"/>
          </p:nvPr>
        </p:nvSpPr>
        <p:spPr/>
        <p:txBody>
          <a:bodyPr/>
          <a:lstStyle/>
          <a:p>
            <a:fld id="{78A9ACDC-0FBD-4AD4-B9FD-278F4278F226}" type="slidenum">
              <a:rPr lang="en-GB" smtClean="0"/>
              <a:t>‹#›</a:t>
            </a:fld>
            <a:endParaRPr lang="en-GB"/>
          </a:p>
        </p:txBody>
      </p:sp>
    </p:spTree>
    <p:extLst>
      <p:ext uri="{BB962C8B-B14F-4D97-AF65-F5344CB8AC3E}">
        <p14:creationId xmlns:p14="http://schemas.microsoft.com/office/powerpoint/2010/main" val="1985172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36A9BF-B8BE-48F0-A717-92D24B9240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2B4118-A3AE-4B42-AF20-CD5905FEE2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0F0580-E8C0-4004-9586-2D7BE59AC3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DF79D5-E082-42BE-B271-3F9D50F71C55}" type="datetimeFigureOut">
              <a:rPr lang="en-GB" smtClean="0"/>
              <a:t>16/01/2023</a:t>
            </a:fld>
            <a:endParaRPr lang="en-GB"/>
          </a:p>
        </p:txBody>
      </p:sp>
      <p:sp>
        <p:nvSpPr>
          <p:cNvPr id="5" name="Footer Placeholder 4">
            <a:extLst>
              <a:ext uri="{FF2B5EF4-FFF2-40B4-BE49-F238E27FC236}">
                <a16:creationId xmlns:a16="http://schemas.microsoft.com/office/drawing/2014/main" id="{797F29A4-3CA5-4D44-9382-9A7A252FB7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DFE128A-FF6C-4820-8B71-6BC0C5E7EF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9ACDC-0FBD-4AD4-B9FD-278F4278F226}" type="slidenum">
              <a:rPr lang="en-GB" smtClean="0"/>
              <a:t>‹#›</a:t>
            </a:fld>
            <a:endParaRPr lang="en-GB"/>
          </a:p>
        </p:txBody>
      </p:sp>
    </p:spTree>
    <p:extLst>
      <p:ext uri="{BB962C8B-B14F-4D97-AF65-F5344CB8AC3E}">
        <p14:creationId xmlns:p14="http://schemas.microsoft.com/office/powerpoint/2010/main" val="1192501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hemeOverride" Target="../theme/themeOverride1.xml"/><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7448" y="736755"/>
            <a:ext cx="11625771" cy="1169551"/>
          </a:xfrm>
          <a:prstGeom prst="rect">
            <a:avLst/>
          </a:prstGeom>
          <a:noFill/>
        </p:spPr>
        <p:txBody>
          <a:bodyPr wrap="square" rtlCol="0">
            <a:spAutoFit/>
          </a:bodyPr>
          <a:lstStyle/>
          <a:p>
            <a:r>
              <a:rPr lang="en-GB" sz="1400" dirty="0">
                <a:latin typeface="SassoonPrimaryInfant" pitchFamily="2" charset="0"/>
              </a:rPr>
              <a:t>Our high quality music education, at William Cassidi School, allows pupils to develop their musical knowledge through a variety musical experiences across each year group. They are encouraged to develop their musical skills by singing rhymes and songs, and playing a range of instruments to support the creation of their own music, and through watching performances by professionals and peers within school. Pupils at William Cassidi School, have the opportunity to experience music from different countries and cultures through visitors, videos and using the instruments themselves. Furthermore, we are committed to developing the children’s love of music through celebrating personal achievements, in and out of school, and events around the world.</a:t>
            </a:r>
          </a:p>
        </p:txBody>
      </p:sp>
      <p:sp>
        <p:nvSpPr>
          <p:cNvPr id="3" name="Subtitle 2">
            <a:extLst>
              <a:ext uri="{FF2B5EF4-FFF2-40B4-BE49-F238E27FC236}">
                <a16:creationId xmlns:a16="http://schemas.microsoft.com/office/drawing/2014/main" id="{BBCD16AF-13AE-4774-B30B-CF5CDEF95D21}"/>
              </a:ext>
            </a:extLst>
          </p:cNvPr>
          <p:cNvSpPr txBox="1">
            <a:spLocks/>
          </p:cNvSpPr>
          <p:nvPr/>
        </p:nvSpPr>
        <p:spPr>
          <a:xfrm>
            <a:off x="3945316" y="184004"/>
            <a:ext cx="4290037" cy="44915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u="sng" dirty="0">
                <a:latin typeface="SassoonPrimaryInfant" pitchFamily="2" charset="0"/>
              </a:rPr>
              <a:t>Learning Journey - Music </a:t>
            </a:r>
            <a:endParaRPr lang="en-GB" sz="2400" u="sng" dirty="0">
              <a:latin typeface="SassoonPrimaryInfant" pitchFamily="2" charset="0"/>
            </a:endParaRPr>
          </a:p>
        </p:txBody>
      </p:sp>
      <p:grpSp>
        <p:nvGrpSpPr>
          <p:cNvPr id="22" name="Group 21"/>
          <p:cNvGrpSpPr/>
          <p:nvPr/>
        </p:nvGrpSpPr>
        <p:grpSpPr>
          <a:xfrm>
            <a:off x="7630040" y="2770151"/>
            <a:ext cx="3115932" cy="3804085"/>
            <a:chOff x="8235353" y="2262053"/>
            <a:chExt cx="3115932" cy="3804085"/>
          </a:xfrm>
        </p:grpSpPr>
        <p:grpSp>
          <p:nvGrpSpPr>
            <p:cNvPr id="14" name="Group 13">
              <a:extLst>
                <a:ext uri="{FF2B5EF4-FFF2-40B4-BE49-F238E27FC236}">
                  <a16:creationId xmlns:a16="http://schemas.microsoft.com/office/drawing/2014/main" id="{B22CC89F-E030-4D91-B2CB-5FC76E64FCA1}"/>
                </a:ext>
              </a:extLst>
            </p:cNvPr>
            <p:cNvGrpSpPr/>
            <p:nvPr/>
          </p:nvGrpSpPr>
          <p:grpSpPr>
            <a:xfrm>
              <a:off x="8235353" y="2262053"/>
              <a:ext cx="3115932" cy="3804085"/>
              <a:chOff x="3911813" y="1904639"/>
              <a:chExt cx="3334987" cy="4198948"/>
            </a:xfrm>
          </p:grpSpPr>
          <p:pic>
            <p:nvPicPr>
              <p:cNvPr id="15" name="Picture 14">
                <a:extLst>
                  <a:ext uri="{FF2B5EF4-FFF2-40B4-BE49-F238E27FC236}">
                    <a16:creationId xmlns:a16="http://schemas.microsoft.com/office/drawing/2014/main" id="{BE94521B-CC16-4EE2-A834-68676EC97BB7}"/>
                  </a:ext>
                </a:extLst>
              </p:cNvPr>
              <p:cNvPicPr>
                <a:picLocks noChangeAspect="1"/>
              </p:cNvPicPr>
              <p:nvPr/>
            </p:nvPicPr>
            <p:blipFill rotWithShape="1">
              <a:blip r:embed="rId2">
                <a:extLst>
                  <a:ext uri="{28A0092B-C50C-407E-A947-70E740481C1C}">
                    <a14:useLocalDpi xmlns:a14="http://schemas.microsoft.com/office/drawing/2010/main" val="0"/>
                  </a:ext>
                </a:extLst>
              </a:blip>
              <a:srcRect l="17223" t="7669"/>
              <a:stretch/>
            </p:blipFill>
            <p:spPr>
              <a:xfrm rot="20785623">
                <a:off x="3911813" y="1904639"/>
                <a:ext cx="3334987" cy="4198948"/>
              </a:xfrm>
              <a:prstGeom prst="rect">
                <a:avLst/>
              </a:prstGeom>
            </p:spPr>
          </p:pic>
          <p:pic>
            <p:nvPicPr>
              <p:cNvPr id="16" name="Picture 15">
                <a:extLst>
                  <a:ext uri="{FF2B5EF4-FFF2-40B4-BE49-F238E27FC236}">
                    <a16:creationId xmlns:a16="http://schemas.microsoft.com/office/drawing/2014/main" id="{D1A3E254-D4D7-4E8E-8CCF-D34E5A46FB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793944">
                <a:off x="3997588" y="1949690"/>
                <a:ext cx="3196990" cy="4057719"/>
              </a:xfrm>
              <a:prstGeom prst="rect">
                <a:avLst/>
              </a:prstGeom>
            </p:spPr>
          </p:pic>
        </p:grpSp>
        <p:sp>
          <p:nvSpPr>
            <p:cNvPr id="18" name="TextBox 17">
              <a:extLst>
                <a:ext uri="{FF2B5EF4-FFF2-40B4-BE49-F238E27FC236}">
                  <a16:creationId xmlns:a16="http://schemas.microsoft.com/office/drawing/2014/main" id="{6BA7F275-EC7C-4340-8896-3FED2B2D1479}"/>
                </a:ext>
              </a:extLst>
            </p:cNvPr>
            <p:cNvSpPr txBox="1"/>
            <p:nvPr/>
          </p:nvSpPr>
          <p:spPr>
            <a:xfrm>
              <a:off x="8717732" y="5073970"/>
              <a:ext cx="1359016" cy="461665"/>
            </a:xfrm>
            <a:prstGeom prst="rect">
              <a:avLst/>
            </a:prstGeom>
            <a:noFill/>
          </p:spPr>
          <p:txBody>
            <a:bodyPr wrap="square" rtlCol="0">
              <a:spAutoFit/>
            </a:bodyPr>
            <a:lstStyle/>
            <a:p>
              <a:pPr algn="ctr"/>
              <a:r>
                <a:rPr lang="en-US" sz="2400" b="1" u="sng" dirty="0">
                  <a:latin typeface="SassoonPrimaryInfant" pitchFamily="2" charset="0"/>
                </a:rPr>
                <a:t>KS2</a:t>
              </a:r>
              <a:endParaRPr lang="en-GB" sz="2400" b="1" u="sng" dirty="0">
                <a:latin typeface="SassoonPrimaryInfant" pitchFamily="2" charset="0"/>
              </a:endParaRPr>
            </a:p>
          </p:txBody>
        </p:sp>
      </p:grpSp>
      <p:grpSp>
        <p:nvGrpSpPr>
          <p:cNvPr id="21" name="Group 20"/>
          <p:cNvGrpSpPr/>
          <p:nvPr/>
        </p:nvGrpSpPr>
        <p:grpSpPr>
          <a:xfrm>
            <a:off x="2257703" y="2927861"/>
            <a:ext cx="3119050" cy="3634861"/>
            <a:chOff x="4530808" y="3038032"/>
            <a:chExt cx="3119050" cy="3634861"/>
          </a:xfrm>
        </p:grpSpPr>
        <p:grpSp>
          <p:nvGrpSpPr>
            <p:cNvPr id="11" name="Group 10">
              <a:extLst>
                <a:ext uri="{FF2B5EF4-FFF2-40B4-BE49-F238E27FC236}">
                  <a16:creationId xmlns:a16="http://schemas.microsoft.com/office/drawing/2014/main" id="{2237F08B-3E44-4691-A172-53652DAF7329}"/>
                </a:ext>
              </a:extLst>
            </p:cNvPr>
            <p:cNvGrpSpPr/>
            <p:nvPr/>
          </p:nvGrpSpPr>
          <p:grpSpPr>
            <a:xfrm>
              <a:off x="4530808" y="3038032"/>
              <a:ext cx="3119050" cy="3634861"/>
              <a:chOff x="3129760" y="1877245"/>
              <a:chExt cx="3494598" cy="4230165"/>
            </a:xfrm>
          </p:grpSpPr>
          <p:pic>
            <p:nvPicPr>
              <p:cNvPr id="12" name="Picture 11">
                <a:extLst>
                  <a:ext uri="{FF2B5EF4-FFF2-40B4-BE49-F238E27FC236}">
                    <a16:creationId xmlns:a16="http://schemas.microsoft.com/office/drawing/2014/main" id="{CB74E0EC-21D7-4879-ABDB-EA9CD4B0226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51870">
                <a:off x="3170375" y="2022937"/>
                <a:ext cx="3453983" cy="4084473"/>
              </a:xfrm>
              <a:prstGeom prst="rect">
                <a:avLst/>
              </a:prstGeom>
            </p:spPr>
          </p:pic>
          <p:pic>
            <p:nvPicPr>
              <p:cNvPr id="13" name="Picture 12">
                <a:extLst>
                  <a:ext uri="{FF2B5EF4-FFF2-40B4-BE49-F238E27FC236}">
                    <a16:creationId xmlns:a16="http://schemas.microsoft.com/office/drawing/2014/main" id="{3E2E5B2C-966D-474E-B559-04D201E1DAA0}"/>
                  </a:ext>
                </a:extLst>
              </p:cNvPr>
              <p:cNvPicPr>
                <a:picLocks noChangeAspect="1"/>
              </p:cNvPicPr>
              <p:nvPr/>
            </p:nvPicPr>
            <p:blipFill rotWithShape="1">
              <a:blip r:embed="rId2">
                <a:extLst>
                  <a:ext uri="{28A0092B-C50C-407E-A947-70E740481C1C}">
                    <a14:useLocalDpi xmlns:a14="http://schemas.microsoft.com/office/drawing/2010/main" val="0"/>
                  </a:ext>
                </a:extLst>
              </a:blip>
              <a:srcRect l="17223" t="7669"/>
              <a:stretch/>
            </p:blipFill>
            <p:spPr>
              <a:xfrm rot="20785623">
                <a:off x="3129760" y="1877245"/>
                <a:ext cx="3337867" cy="4166303"/>
              </a:xfrm>
              <a:prstGeom prst="rect">
                <a:avLst/>
              </a:prstGeom>
            </p:spPr>
          </p:pic>
        </p:grpSp>
        <p:sp>
          <p:nvSpPr>
            <p:cNvPr id="19" name="TextBox 18">
              <a:extLst>
                <a:ext uri="{FF2B5EF4-FFF2-40B4-BE49-F238E27FC236}">
                  <a16:creationId xmlns:a16="http://schemas.microsoft.com/office/drawing/2014/main" id="{6BA7F275-EC7C-4340-8896-3FED2B2D1479}"/>
                </a:ext>
              </a:extLst>
            </p:cNvPr>
            <p:cNvSpPr txBox="1"/>
            <p:nvPr/>
          </p:nvSpPr>
          <p:spPr>
            <a:xfrm>
              <a:off x="4980286" y="5735102"/>
              <a:ext cx="1359016" cy="461665"/>
            </a:xfrm>
            <a:prstGeom prst="rect">
              <a:avLst/>
            </a:prstGeom>
            <a:noFill/>
          </p:spPr>
          <p:txBody>
            <a:bodyPr wrap="square" rtlCol="0">
              <a:spAutoFit/>
            </a:bodyPr>
            <a:lstStyle/>
            <a:p>
              <a:pPr algn="ctr"/>
              <a:r>
                <a:rPr lang="en-US" sz="2400" b="1" u="sng" dirty="0">
                  <a:latin typeface="SassoonPrimaryInfant" pitchFamily="2" charset="0"/>
                </a:rPr>
                <a:t>KS1</a:t>
              </a:r>
              <a:endParaRPr lang="en-GB" sz="2400" b="1" u="sng" dirty="0">
                <a:latin typeface="SassoonPrimaryInfant" pitchFamily="2" charset="0"/>
              </a:endParaRPr>
            </a:p>
          </p:txBody>
        </p:sp>
      </p:grpSp>
      <p:sp>
        <p:nvSpPr>
          <p:cNvPr id="24" name="TextBox 23">
            <a:extLst>
              <a:ext uri="{FF2B5EF4-FFF2-40B4-BE49-F238E27FC236}">
                <a16:creationId xmlns:a16="http://schemas.microsoft.com/office/drawing/2014/main" id="{0FB3D312-0F40-472A-B455-0E2A5AB8023F}"/>
              </a:ext>
            </a:extLst>
          </p:cNvPr>
          <p:cNvSpPr txBox="1"/>
          <p:nvPr/>
        </p:nvSpPr>
        <p:spPr>
          <a:xfrm>
            <a:off x="1810432" y="2246524"/>
            <a:ext cx="2132120" cy="3046988"/>
          </a:xfrm>
          <a:prstGeom prst="rect">
            <a:avLst/>
          </a:prstGeom>
          <a:noFill/>
        </p:spPr>
        <p:txBody>
          <a:bodyPr wrap="square" rtlCol="0">
            <a:spAutoFit/>
          </a:bodyPr>
          <a:lstStyle/>
          <a:p>
            <a:r>
              <a:rPr lang="en-GB" sz="1200" dirty="0">
                <a:latin typeface="SassoonPrimaryInfant" pitchFamily="2" charset="0"/>
              </a:rPr>
              <a:t>. Use their voices expressively and creatively by singing songs and speaking chants and rhymes </a:t>
            </a:r>
          </a:p>
          <a:p>
            <a:r>
              <a:rPr lang="en-GB" sz="1200" dirty="0">
                <a:latin typeface="SassoonPrimaryInfant" pitchFamily="2" charset="0"/>
              </a:rPr>
              <a:t>. Play tuned and untuned instruments musically </a:t>
            </a:r>
          </a:p>
          <a:p>
            <a:r>
              <a:rPr lang="en-GB" sz="1200" dirty="0">
                <a:latin typeface="SassoonPrimaryInfant" pitchFamily="2" charset="0"/>
              </a:rPr>
              <a:t>• Listen with concentration and understanding to a range of high-quality live and recorded music </a:t>
            </a:r>
          </a:p>
          <a:p>
            <a:r>
              <a:rPr lang="en-GB" sz="1200" dirty="0">
                <a:latin typeface="SassoonPrimaryInfant" pitchFamily="2" charset="0"/>
              </a:rPr>
              <a:t>• Experiment with, create, select and combine sounds using the inter-related dimensions of music. </a:t>
            </a:r>
          </a:p>
          <a:p>
            <a:endParaRPr lang="en-GB" sz="1200" dirty="0">
              <a:latin typeface="SassoonPrimaryInfant" pitchFamily="2" charset="0"/>
            </a:endParaRPr>
          </a:p>
          <a:p>
            <a:endParaRPr lang="en-US" sz="1200" dirty="0">
              <a:latin typeface="SassoonPrimaryInfant" pitchFamily="2" charset="0"/>
            </a:endParaRPr>
          </a:p>
        </p:txBody>
      </p:sp>
      <p:sp>
        <p:nvSpPr>
          <p:cNvPr id="27" name="TextBox 26">
            <a:extLst>
              <a:ext uri="{FF2B5EF4-FFF2-40B4-BE49-F238E27FC236}">
                <a16:creationId xmlns:a16="http://schemas.microsoft.com/office/drawing/2014/main" id="{0FB3D312-0F40-472A-B455-0E2A5AB8023F}"/>
              </a:ext>
            </a:extLst>
          </p:cNvPr>
          <p:cNvSpPr txBox="1"/>
          <p:nvPr/>
        </p:nvSpPr>
        <p:spPr>
          <a:xfrm>
            <a:off x="5416735" y="2246237"/>
            <a:ext cx="3242724" cy="4154984"/>
          </a:xfrm>
          <a:prstGeom prst="rect">
            <a:avLst/>
          </a:prstGeom>
          <a:noFill/>
        </p:spPr>
        <p:txBody>
          <a:bodyPr wrap="square" rtlCol="0">
            <a:spAutoFit/>
          </a:bodyPr>
          <a:lstStyle/>
          <a:p>
            <a:r>
              <a:rPr lang="en-GB" sz="1200" dirty="0">
                <a:latin typeface="SassoonPrimaryInfant" pitchFamily="2" charset="0"/>
              </a:rPr>
              <a:t>. Sing and play musically with increasing confidence and control. They should develop an understanding of musical composition, organising and manipulating ideas within musical structures and reproducing sounds from aural memory. </a:t>
            </a:r>
          </a:p>
          <a:p>
            <a:r>
              <a:rPr lang="en-GB" sz="1200" dirty="0">
                <a:latin typeface="SassoonPrimaryInfant" pitchFamily="2" charset="0"/>
              </a:rPr>
              <a:t>• Play and perform in solo and ensemble contexts, using their voices and playing musical instruments with increasing accuracy, fluency, control and expression </a:t>
            </a:r>
          </a:p>
          <a:p>
            <a:r>
              <a:rPr lang="en-GB" sz="1200" dirty="0">
                <a:latin typeface="SassoonPrimaryInfant" pitchFamily="2" charset="0"/>
              </a:rPr>
              <a:t>• Improvise and compose music for a range of purposes using the inter-related dimensions of music </a:t>
            </a:r>
          </a:p>
          <a:p>
            <a:r>
              <a:rPr lang="en-GB" sz="1200" dirty="0">
                <a:latin typeface="SassoonPrimaryInfant" pitchFamily="2" charset="0"/>
              </a:rPr>
              <a:t>• Listen with attention to detail and recall sounds with increasing aural memory </a:t>
            </a:r>
          </a:p>
          <a:p>
            <a:r>
              <a:rPr lang="en-GB" sz="1200" dirty="0">
                <a:latin typeface="SassoonPrimaryInfant" pitchFamily="2" charset="0"/>
              </a:rPr>
              <a:t>• Use and understand staff and other musical notations </a:t>
            </a:r>
          </a:p>
          <a:p>
            <a:r>
              <a:rPr lang="en-GB" sz="1200" dirty="0">
                <a:latin typeface="SassoonPrimaryInfant" pitchFamily="2" charset="0"/>
              </a:rPr>
              <a:t>• Appreciate and understand a wide range of high-quality live and recorded music drawn from different traditions and from great composers and musicians </a:t>
            </a:r>
          </a:p>
          <a:p>
            <a:r>
              <a:rPr lang="en-GB" sz="1200" dirty="0">
                <a:latin typeface="SassoonPrimaryInfant" pitchFamily="2" charset="0"/>
              </a:rPr>
              <a:t>• Develop an understanding of the history of music. </a:t>
            </a:r>
          </a:p>
        </p:txBody>
      </p:sp>
    </p:spTree>
    <p:extLst>
      <p:ext uri="{BB962C8B-B14F-4D97-AF65-F5344CB8AC3E}">
        <p14:creationId xmlns:p14="http://schemas.microsoft.com/office/powerpoint/2010/main" val="544672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BCD16AF-13AE-4774-B30B-CF5CDEF95D21}"/>
              </a:ext>
            </a:extLst>
          </p:cNvPr>
          <p:cNvSpPr>
            <a:spLocks noGrp="1"/>
          </p:cNvSpPr>
          <p:nvPr>
            <p:ph type="subTitle" idx="1"/>
          </p:nvPr>
        </p:nvSpPr>
        <p:spPr>
          <a:xfrm>
            <a:off x="3788561" y="170941"/>
            <a:ext cx="4290037" cy="449153"/>
          </a:xfrm>
        </p:spPr>
        <p:txBody>
          <a:bodyPr>
            <a:normAutofit fontScale="85000" lnSpcReduction="10000"/>
          </a:bodyPr>
          <a:lstStyle/>
          <a:p>
            <a:r>
              <a:rPr lang="en-US" sz="2800" u="sng" dirty="0">
                <a:latin typeface="SassoonPrimaryInfant" pitchFamily="2" charset="0"/>
              </a:rPr>
              <a:t>Year 1 Music Learning Journey </a:t>
            </a:r>
            <a:endParaRPr lang="en-GB" sz="2800" u="sng" dirty="0">
              <a:latin typeface="SassoonPrimaryInfant" pitchFamily="2" charset="0"/>
            </a:endParaRPr>
          </a:p>
        </p:txBody>
      </p:sp>
      <p:grpSp>
        <p:nvGrpSpPr>
          <p:cNvPr id="21" name="Group 20">
            <a:extLst>
              <a:ext uri="{FF2B5EF4-FFF2-40B4-BE49-F238E27FC236}">
                <a16:creationId xmlns:a16="http://schemas.microsoft.com/office/drawing/2014/main" id="{2237F08B-3E44-4691-A172-53652DAF7329}"/>
              </a:ext>
            </a:extLst>
          </p:cNvPr>
          <p:cNvGrpSpPr/>
          <p:nvPr/>
        </p:nvGrpSpPr>
        <p:grpSpPr>
          <a:xfrm>
            <a:off x="4825187" y="2822961"/>
            <a:ext cx="3119050" cy="3634861"/>
            <a:chOff x="3129760" y="1877245"/>
            <a:chExt cx="3494598" cy="4230165"/>
          </a:xfrm>
        </p:grpSpPr>
        <p:pic>
          <p:nvPicPr>
            <p:cNvPr id="7" name="Picture 6">
              <a:extLst>
                <a:ext uri="{FF2B5EF4-FFF2-40B4-BE49-F238E27FC236}">
                  <a16:creationId xmlns:a16="http://schemas.microsoft.com/office/drawing/2014/main" id="{CB74E0EC-21D7-4879-ABDB-EA9CD4B022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751870">
              <a:off x="3170375" y="2022937"/>
              <a:ext cx="3453983" cy="4084473"/>
            </a:xfrm>
            <a:prstGeom prst="rect">
              <a:avLst/>
            </a:prstGeom>
          </p:spPr>
        </p:pic>
        <p:pic>
          <p:nvPicPr>
            <p:cNvPr id="10" name="Picture 9">
              <a:extLst>
                <a:ext uri="{FF2B5EF4-FFF2-40B4-BE49-F238E27FC236}">
                  <a16:creationId xmlns:a16="http://schemas.microsoft.com/office/drawing/2014/main" id="{3E2E5B2C-966D-474E-B559-04D201E1DAA0}"/>
                </a:ext>
              </a:extLst>
            </p:cNvPr>
            <p:cNvPicPr>
              <a:picLocks noChangeAspect="1"/>
            </p:cNvPicPr>
            <p:nvPr/>
          </p:nvPicPr>
          <p:blipFill rotWithShape="1">
            <a:blip r:embed="rId4">
              <a:extLst>
                <a:ext uri="{28A0092B-C50C-407E-A947-70E740481C1C}">
                  <a14:useLocalDpi xmlns:a14="http://schemas.microsoft.com/office/drawing/2010/main" val="0"/>
                </a:ext>
              </a:extLst>
            </a:blip>
            <a:srcRect l="17223" t="7669"/>
            <a:stretch/>
          </p:blipFill>
          <p:spPr>
            <a:xfrm rot="20785623">
              <a:off x="3129760" y="1877245"/>
              <a:ext cx="3337867" cy="4166303"/>
            </a:xfrm>
            <a:prstGeom prst="rect">
              <a:avLst/>
            </a:prstGeom>
          </p:spPr>
        </p:pic>
      </p:grpSp>
      <p:grpSp>
        <p:nvGrpSpPr>
          <p:cNvPr id="14" name="Group 13">
            <a:extLst>
              <a:ext uri="{FF2B5EF4-FFF2-40B4-BE49-F238E27FC236}">
                <a16:creationId xmlns:a16="http://schemas.microsoft.com/office/drawing/2014/main" id="{B22CC89F-E030-4D91-B2CB-5FC76E64FCA1}"/>
              </a:ext>
            </a:extLst>
          </p:cNvPr>
          <p:cNvGrpSpPr/>
          <p:nvPr/>
        </p:nvGrpSpPr>
        <p:grpSpPr>
          <a:xfrm>
            <a:off x="8897103" y="264576"/>
            <a:ext cx="3115932" cy="3804085"/>
            <a:chOff x="3911813" y="1904639"/>
            <a:chExt cx="3334987" cy="4198948"/>
          </a:xfrm>
        </p:grpSpPr>
        <p:pic>
          <p:nvPicPr>
            <p:cNvPr id="15" name="Picture 14">
              <a:extLst>
                <a:ext uri="{FF2B5EF4-FFF2-40B4-BE49-F238E27FC236}">
                  <a16:creationId xmlns:a16="http://schemas.microsoft.com/office/drawing/2014/main" id="{BE94521B-CC16-4EE2-A834-68676EC97BB7}"/>
                </a:ext>
              </a:extLst>
            </p:cNvPr>
            <p:cNvPicPr>
              <a:picLocks noChangeAspect="1"/>
            </p:cNvPicPr>
            <p:nvPr/>
          </p:nvPicPr>
          <p:blipFill rotWithShape="1">
            <a:blip r:embed="rId4">
              <a:extLst>
                <a:ext uri="{28A0092B-C50C-407E-A947-70E740481C1C}">
                  <a14:useLocalDpi xmlns:a14="http://schemas.microsoft.com/office/drawing/2010/main" val="0"/>
                </a:ext>
              </a:extLst>
            </a:blip>
            <a:srcRect l="17223" t="7669"/>
            <a:stretch/>
          </p:blipFill>
          <p:spPr>
            <a:xfrm rot="20785623">
              <a:off x="3911813" y="1904639"/>
              <a:ext cx="3334987" cy="4198948"/>
            </a:xfrm>
            <a:prstGeom prst="rect">
              <a:avLst/>
            </a:prstGeom>
          </p:spPr>
        </p:pic>
        <p:pic>
          <p:nvPicPr>
            <p:cNvPr id="16" name="Picture 15">
              <a:extLst>
                <a:ext uri="{FF2B5EF4-FFF2-40B4-BE49-F238E27FC236}">
                  <a16:creationId xmlns:a16="http://schemas.microsoft.com/office/drawing/2014/main" id="{D1A3E254-D4D7-4E8E-8CCF-D34E5A46FBB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20793944">
              <a:off x="3997588" y="1949690"/>
              <a:ext cx="3196990" cy="4057719"/>
            </a:xfrm>
            <a:prstGeom prst="rect">
              <a:avLst/>
            </a:prstGeom>
          </p:spPr>
        </p:pic>
      </p:grpSp>
      <p:grpSp>
        <p:nvGrpSpPr>
          <p:cNvPr id="18" name="Group 17">
            <a:extLst>
              <a:ext uri="{FF2B5EF4-FFF2-40B4-BE49-F238E27FC236}">
                <a16:creationId xmlns:a16="http://schemas.microsoft.com/office/drawing/2014/main" id="{5687D3D3-1658-47FF-8359-526C83FCD183}"/>
              </a:ext>
            </a:extLst>
          </p:cNvPr>
          <p:cNvGrpSpPr/>
          <p:nvPr/>
        </p:nvGrpSpPr>
        <p:grpSpPr>
          <a:xfrm>
            <a:off x="234505" y="274359"/>
            <a:ext cx="3136780" cy="3673687"/>
            <a:chOff x="1159221" y="1814646"/>
            <a:chExt cx="3283607" cy="3970545"/>
          </a:xfrm>
        </p:grpSpPr>
        <p:pic>
          <p:nvPicPr>
            <p:cNvPr id="19" name="Picture 18">
              <a:extLst>
                <a:ext uri="{FF2B5EF4-FFF2-40B4-BE49-F238E27FC236}">
                  <a16:creationId xmlns:a16="http://schemas.microsoft.com/office/drawing/2014/main" id="{C0C95E12-C6C5-4159-AB36-7BABE9918C2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20793944">
              <a:off x="1191852" y="1846695"/>
              <a:ext cx="3250976" cy="3938496"/>
            </a:xfrm>
            <a:prstGeom prst="rect">
              <a:avLst/>
            </a:prstGeom>
          </p:spPr>
        </p:pic>
        <p:pic>
          <p:nvPicPr>
            <p:cNvPr id="20" name="Picture 19">
              <a:extLst>
                <a:ext uri="{FF2B5EF4-FFF2-40B4-BE49-F238E27FC236}">
                  <a16:creationId xmlns:a16="http://schemas.microsoft.com/office/drawing/2014/main" id="{B3D05005-B743-4EE8-A4F8-C3257C683B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751870">
              <a:off x="1159221" y="1814646"/>
              <a:ext cx="3252433" cy="3846132"/>
            </a:xfrm>
            <a:prstGeom prst="rect">
              <a:avLst/>
            </a:prstGeom>
          </p:spPr>
        </p:pic>
      </p:grpSp>
      <p:sp>
        <p:nvSpPr>
          <p:cNvPr id="22" name="TextBox 21">
            <a:extLst>
              <a:ext uri="{FF2B5EF4-FFF2-40B4-BE49-F238E27FC236}">
                <a16:creationId xmlns:a16="http://schemas.microsoft.com/office/drawing/2014/main" id="{6BA7F275-EC7C-4340-8896-3FED2B2D1479}"/>
              </a:ext>
            </a:extLst>
          </p:cNvPr>
          <p:cNvSpPr txBox="1"/>
          <p:nvPr/>
        </p:nvSpPr>
        <p:spPr>
          <a:xfrm>
            <a:off x="384165" y="420039"/>
            <a:ext cx="1359016" cy="400110"/>
          </a:xfrm>
          <a:prstGeom prst="rect">
            <a:avLst/>
          </a:prstGeom>
          <a:noFill/>
        </p:spPr>
        <p:txBody>
          <a:bodyPr wrap="square" rtlCol="0">
            <a:spAutoFit/>
          </a:bodyPr>
          <a:lstStyle/>
          <a:p>
            <a:pPr algn="ctr"/>
            <a:r>
              <a:rPr lang="en-US" sz="2000" u="sng" dirty="0">
                <a:solidFill>
                  <a:srgbClr val="00B0F0"/>
                </a:solidFill>
                <a:latin typeface="SassoonPrimaryInfant" pitchFamily="2" charset="0"/>
              </a:rPr>
              <a:t>Singing</a:t>
            </a:r>
            <a:endParaRPr lang="en-GB" sz="2000" u="sng" dirty="0">
              <a:solidFill>
                <a:srgbClr val="00B0F0"/>
              </a:solidFill>
              <a:latin typeface="SassoonPrimaryInfant" pitchFamily="2" charset="0"/>
            </a:endParaRPr>
          </a:p>
        </p:txBody>
      </p:sp>
      <p:sp>
        <p:nvSpPr>
          <p:cNvPr id="23" name="TextBox 22">
            <a:extLst>
              <a:ext uri="{FF2B5EF4-FFF2-40B4-BE49-F238E27FC236}">
                <a16:creationId xmlns:a16="http://schemas.microsoft.com/office/drawing/2014/main" id="{AA0B719F-6506-4B8D-BEAB-5627FF80FDB4}"/>
              </a:ext>
            </a:extLst>
          </p:cNvPr>
          <p:cNvSpPr txBox="1"/>
          <p:nvPr/>
        </p:nvSpPr>
        <p:spPr>
          <a:xfrm>
            <a:off x="8977502" y="420039"/>
            <a:ext cx="1359016" cy="400110"/>
          </a:xfrm>
          <a:prstGeom prst="rect">
            <a:avLst/>
          </a:prstGeom>
          <a:noFill/>
        </p:spPr>
        <p:txBody>
          <a:bodyPr wrap="square" rtlCol="0">
            <a:spAutoFit/>
          </a:bodyPr>
          <a:lstStyle/>
          <a:p>
            <a:pPr algn="ctr"/>
            <a:r>
              <a:rPr lang="en-US" sz="2000" u="sng" dirty="0">
                <a:solidFill>
                  <a:srgbClr val="00B0F0"/>
                </a:solidFill>
                <a:latin typeface="SassoonPrimaryInfant" pitchFamily="2" charset="0"/>
              </a:rPr>
              <a:t>Listening</a:t>
            </a:r>
            <a:endParaRPr lang="en-GB" sz="2000" u="sng" dirty="0">
              <a:solidFill>
                <a:srgbClr val="00B0F0"/>
              </a:solidFill>
              <a:latin typeface="SassoonPrimaryInfant" pitchFamily="2" charset="0"/>
            </a:endParaRPr>
          </a:p>
        </p:txBody>
      </p:sp>
      <p:sp>
        <p:nvSpPr>
          <p:cNvPr id="24" name="TextBox 23">
            <a:extLst>
              <a:ext uri="{FF2B5EF4-FFF2-40B4-BE49-F238E27FC236}">
                <a16:creationId xmlns:a16="http://schemas.microsoft.com/office/drawing/2014/main" id="{1FD4E51B-BCED-4FB4-8810-6B0441B1533E}"/>
              </a:ext>
            </a:extLst>
          </p:cNvPr>
          <p:cNvSpPr txBox="1"/>
          <p:nvPr/>
        </p:nvSpPr>
        <p:spPr>
          <a:xfrm>
            <a:off x="3728997" y="3154032"/>
            <a:ext cx="2619270" cy="400110"/>
          </a:xfrm>
          <a:prstGeom prst="rect">
            <a:avLst/>
          </a:prstGeom>
          <a:noFill/>
        </p:spPr>
        <p:txBody>
          <a:bodyPr wrap="square" rtlCol="0">
            <a:spAutoFit/>
          </a:bodyPr>
          <a:lstStyle/>
          <a:p>
            <a:pPr algn="ctr"/>
            <a:r>
              <a:rPr lang="en-US" sz="2000" u="sng" dirty="0">
                <a:solidFill>
                  <a:srgbClr val="00B0F0"/>
                </a:solidFill>
                <a:latin typeface="SassoonPrimaryInfant" pitchFamily="2" charset="0"/>
              </a:rPr>
              <a:t>Playing and Performing</a:t>
            </a:r>
            <a:endParaRPr lang="en-GB" sz="2000" u="sng" dirty="0">
              <a:solidFill>
                <a:srgbClr val="00B0F0"/>
              </a:solidFill>
              <a:latin typeface="SassoonPrimaryInfant" pitchFamily="2" charset="0"/>
            </a:endParaRPr>
          </a:p>
        </p:txBody>
      </p:sp>
      <p:sp>
        <p:nvSpPr>
          <p:cNvPr id="25" name="TextBox 24">
            <a:extLst>
              <a:ext uri="{FF2B5EF4-FFF2-40B4-BE49-F238E27FC236}">
                <a16:creationId xmlns:a16="http://schemas.microsoft.com/office/drawing/2014/main" id="{0FB3D312-0F40-472A-B455-0E2A5AB8023F}"/>
              </a:ext>
            </a:extLst>
          </p:cNvPr>
          <p:cNvSpPr txBox="1"/>
          <p:nvPr/>
        </p:nvSpPr>
        <p:spPr>
          <a:xfrm>
            <a:off x="384165" y="4941610"/>
            <a:ext cx="2717381" cy="1384995"/>
          </a:xfrm>
          <a:prstGeom prst="rect">
            <a:avLst/>
          </a:prstGeom>
          <a:noFill/>
          <a:ln>
            <a:solidFill>
              <a:schemeClr val="tx1"/>
            </a:solidFill>
          </a:ln>
        </p:spPr>
        <p:txBody>
          <a:bodyPr wrap="square" rtlCol="0">
            <a:spAutoFit/>
          </a:bodyPr>
          <a:lstStyle/>
          <a:p>
            <a:r>
              <a:rPr lang="en-US" sz="1200" b="1" u="sng" dirty="0">
                <a:latin typeface="SassoonPrimaryInfant" pitchFamily="2" charset="0"/>
              </a:rPr>
              <a:t>TVMS</a:t>
            </a:r>
          </a:p>
          <a:p>
            <a:r>
              <a:rPr lang="en-US" sz="1200" dirty="0">
                <a:latin typeface="SassoonPrimaryInfant" pitchFamily="2" charset="0"/>
              </a:rPr>
              <a:t>. 10 weeks Snappy Classroom (Friday afternoon). </a:t>
            </a:r>
          </a:p>
          <a:p>
            <a:r>
              <a:rPr lang="en-US" sz="1200" dirty="0">
                <a:latin typeface="SassoonPrimaryInfant" pitchFamily="2" charset="0"/>
              </a:rPr>
              <a:t>. Snappy Spring Sing. </a:t>
            </a:r>
          </a:p>
          <a:p>
            <a:r>
              <a:rPr lang="en-US" sz="1200" dirty="0">
                <a:latin typeface="SassoonPrimaryInfant" pitchFamily="2" charset="0"/>
              </a:rPr>
              <a:t>. 30 weeks whole school singing (every Wednesday 1 – 1:55pm) taught by Charlotte McLaughlin.</a:t>
            </a:r>
          </a:p>
        </p:txBody>
      </p:sp>
      <p:sp>
        <p:nvSpPr>
          <p:cNvPr id="26" name="TextBox 25">
            <a:extLst>
              <a:ext uri="{FF2B5EF4-FFF2-40B4-BE49-F238E27FC236}">
                <a16:creationId xmlns:a16="http://schemas.microsoft.com/office/drawing/2014/main" id="{019ECA2A-EDEB-451A-AD96-EEB568DB2666}"/>
              </a:ext>
            </a:extLst>
          </p:cNvPr>
          <p:cNvSpPr txBox="1"/>
          <p:nvPr/>
        </p:nvSpPr>
        <p:spPr>
          <a:xfrm>
            <a:off x="3844020" y="3632728"/>
            <a:ext cx="2329745" cy="1538883"/>
          </a:xfrm>
          <a:prstGeom prst="rect">
            <a:avLst/>
          </a:prstGeom>
          <a:noFill/>
        </p:spPr>
        <p:txBody>
          <a:bodyPr wrap="square" rtlCol="0">
            <a:spAutoFit/>
          </a:bodyPr>
          <a:lstStyle/>
          <a:p>
            <a:r>
              <a:rPr lang="en-US" sz="1200" dirty="0">
                <a:latin typeface="SassoonPrimaryInfant" pitchFamily="2" charset="0"/>
              </a:rPr>
              <a:t>. Find the pulse whilst listening to music and using movement.</a:t>
            </a:r>
          </a:p>
          <a:p>
            <a:r>
              <a:rPr lang="en-US" sz="1200" dirty="0">
                <a:latin typeface="SassoonPrimaryInfant" pitchFamily="2" charset="0"/>
              </a:rPr>
              <a:t>. Learn and perform chants, rhythms, raps and songs.</a:t>
            </a:r>
          </a:p>
          <a:p>
            <a:r>
              <a:rPr lang="en-US" sz="1200" dirty="0">
                <a:latin typeface="SassoonPrimaryInfant" pitchFamily="2" charset="0"/>
              </a:rPr>
              <a:t>. Learn to follow the conductor or band leader.</a:t>
            </a:r>
          </a:p>
          <a:p>
            <a:endParaRPr lang="en-US" sz="1100" dirty="0"/>
          </a:p>
          <a:p>
            <a:endParaRPr lang="en-US" sz="1100" dirty="0"/>
          </a:p>
        </p:txBody>
      </p:sp>
      <p:sp>
        <p:nvSpPr>
          <p:cNvPr id="27" name="TextBox 26">
            <a:extLst>
              <a:ext uri="{FF2B5EF4-FFF2-40B4-BE49-F238E27FC236}">
                <a16:creationId xmlns:a16="http://schemas.microsoft.com/office/drawing/2014/main" id="{18947E09-D90F-4547-845C-B7E9F714AEF7}"/>
              </a:ext>
            </a:extLst>
          </p:cNvPr>
          <p:cNvSpPr txBox="1"/>
          <p:nvPr/>
        </p:nvSpPr>
        <p:spPr>
          <a:xfrm>
            <a:off x="8843278" y="884231"/>
            <a:ext cx="1627465" cy="984885"/>
          </a:xfrm>
          <a:prstGeom prst="rect">
            <a:avLst/>
          </a:prstGeom>
          <a:noFill/>
        </p:spPr>
        <p:txBody>
          <a:bodyPr wrap="square" rtlCol="0">
            <a:spAutoFit/>
          </a:bodyPr>
          <a:lstStyle/>
          <a:p>
            <a:r>
              <a:rPr lang="en-US" sz="1200" dirty="0">
                <a:latin typeface="SassoonPrimaryInfant" pitchFamily="2" charset="0"/>
              </a:rPr>
              <a:t>. Listen to, copy and repeat a simple rhythm or melody</a:t>
            </a:r>
          </a:p>
          <a:p>
            <a:endParaRPr lang="en-US" sz="1100" dirty="0"/>
          </a:p>
          <a:p>
            <a:endParaRPr lang="en-US" sz="1100" dirty="0"/>
          </a:p>
        </p:txBody>
      </p:sp>
      <p:sp>
        <p:nvSpPr>
          <p:cNvPr id="28" name="TextBox 27">
            <a:extLst>
              <a:ext uri="{FF2B5EF4-FFF2-40B4-BE49-F238E27FC236}">
                <a16:creationId xmlns:a16="http://schemas.microsoft.com/office/drawing/2014/main" id="{44418445-F942-41E1-9950-E877A9C80B4A}"/>
              </a:ext>
            </a:extLst>
          </p:cNvPr>
          <p:cNvSpPr txBox="1"/>
          <p:nvPr/>
        </p:nvSpPr>
        <p:spPr>
          <a:xfrm>
            <a:off x="5214237" y="752620"/>
            <a:ext cx="1359016" cy="369332"/>
          </a:xfrm>
          <a:prstGeom prst="rect">
            <a:avLst/>
          </a:prstGeom>
          <a:noFill/>
        </p:spPr>
        <p:txBody>
          <a:bodyPr wrap="square" rtlCol="0">
            <a:spAutoFit/>
          </a:bodyPr>
          <a:lstStyle/>
          <a:p>
            <a:pPr algn="ctr"/>
            <a:r>
              <a:rPr lang="en-US" u="sng" dirty="0">
                <a:solidFill>
                  <a:srgbClr val="00B0F0"/>
                </a:solidFill>
                <a:latin typeface="SassoonPrimaryInfant" pitchFamily="2" charset="0"/>
              </a:rPr>
              <a:t>Knowledge</a:t>
            </a:r>
            <a:endParaRPr lang="en-GB" u="sng" dirty="0">
              <a:solidFill>
                <a:srgbClr val="00B0F0"/>
              </a:solidFill>
              <a:latin typeface="SassoonPrimaryInfant" pitchFamily="2" charset="0"/>
            </a:endParaRPr>
          </a:p>
        </p:txBody>
      </p:sp>
      <p:sp>
        <p:nvSpPr>
          <p:cNvPr id="29" name="TextBox 28">
            <a:extLst>
              <a:ext uri="{FF2B5EF4-FFF2-40B4-BE49-F238E27FC236}">
                <a16:creationId xmlns:a16="http://schemas.microsoft.com/office/drawing/2014/main" id="{DB2643C8-304B-4DE7-A89C-27FE885BC97A}"/>
              </a:ext>
            </a:extLst>
          </p:cNvPr>
          <p:cNvSpPr txBox="1"/>
          <p:nvPr/>
        </p:nvSpPr>
        <p:spPr>
          <a:xfrm>
            <a:off x="3910225" y="1135091"/>
            <a:ext cx="4049449" cy="1569660"/>
          </a:xfrm>
          <a:prstGeom prst="rect">
            <a:avLst/>
          </a:prstGeom>
          <a:noFill/>
        </p:spPr>
        <p:txBody>
          <a:bodyPr wrap="square" rtlCol="0">
            <a:spAutoFit/>
          </a:bodyPr>
          <a:lstStyle/>
          <a:p>
            <a:r>
              <a:rPr lang="en-US" sz="1200" dirty="0">
                <a:latin typeface="SassoonPrimaryInfant" pitchFamily="2" charset="0"/>
              </a:rPr>
              <a:t>. Recognise different instruments.</a:t>
            </a:r>
          </a:p>
          <a:p>
            <a:r>
              <a:rPr lang="en-US" sz="1200" dirty="0">
                <a:latin typeface="SassoonPrimaryInfant" pitchFamily="2" charset="0"/>
              </a:rPr>
              <a:t>. Begin to understand that the rhythm is a mixture of long and short sounds that happen over the pulse.</a:t>
            </a:r>
          </a:p>
          <a:p>
            <a:r>
              <a:rPr lang="en-US" sz="1200" dirty="0">
                <a:latin typeface="SassoonPrimaryInfant" pitchFamily="2" charset="0"/>
              </a:rPr>
              <a:t>. Understand that pitch describes how high or low sounds are.</a:t>
            </a:r>
          </a:p>
          <a:p>
            <a:r>
              <a:rPr lang="en-US" sz="1200" dirty="0">
                <a:latin typeface="SassoonPrimaryInfant" pitchFamily="2" charset="0"/>
              </a:rPr>
              <a:t>. Understand that tempo describes how fast or slow the music is.</a:t>
            </a:r>
          </a:p>
          <a:p>
            <a:r>
              <a:rPr lang="en-US" sz="1200" dirty="0">
                <a:latin typeface="SassoonPrimaryInfant" pitchFamily="2" charset="0"/>
              </a:rPr>
              <a:t>. Understand that dynamic describes how loud or quiet the music is.</a:t>
            </a:r>
          </a:p>
        </p:txBody>
      </p:sp>
      <p:sp>
        <p:nvSpPr>
          <p:cNvPr id="30" name="Rectangle 29">
            <a:extLst>
              <a:ext uri="{FF2B5EF4-FFF2-40B4-BE49-F238E27FC236}">
                <a16:creationId xmlns:a16="http://schemas.microsoft.com/office/drawing/2014/main" id="{C0F9C3BA-DCFE-48BD-AE0C-AEA35C425C01}"/>
              </a:ext>
            </a:extLst>
          </p:cNvPr>
          <p:cNvSpPr/>
          <p:nvPr/>
        </p:nvSpPr>
        <p:spPr>
          <a:xfrm>
            <a:off x="3910226" y="1135091"/>
            <a:ext cx="4049449" cy="154219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0FB3D312-0F40-472A-B455-0E2A5AB8023F}"/>
              </a:ext>
            </a:extLst>
          </p:cNvPr>
          <p:cNvSpPr txBox="1"/>
          <p:nvPr/>
        </p:nvSpPr>
        <p:spPr>
          <a:xfrm>
            <a:off x="427508" y="986330"/>
            <a:ext cx="1627465" cy="1384995"/>
          </a:xfrm>
          <a:prstGeom prst="rect">
            <a:avLst/>
          </a:prstGeom>
          <a:noFill/>
        </p:spPr>
        <p:txBody>
          <a:bodyPr wrap="square" rtlCol="0">
            <a:spAutoFit/>
          </a:bodyPr>
          <a:lstStyle/>
          <a:p>
            <a:r>
              <a:rPr lang="en-US" sz="1200" dirty="0">
                <a:latin typeface="SassoonPrimaryInfant" pitchFamily="2" charset="0"/>
              </a:rPr>
              <a:t>. Sing songs musically and understand (knowledge) how to warm up and project the voice whilst demonstrating good posture.</a:t>
            </a:r>
          </a:p>
        </p:txBody>
      </p:sp>
      <p:sp>
        <p:nvSpPr>
          <p:cNvPr id="32" name="TextBox 31">
            <a:extLst>
              <a:ext uri="{FF2B5EF4-FFF2-40B4-BE49-F238E27FC236}">
                <a16:creationId xmlns:a16="http://schemas.microsoft.com/office/drawing/2014/main" id="{0FB3D312-0F40-472A-B455-0E2A5AB8023F}"/>
              </a:ext>
            </a:extLst>
          </p:cNvPr>
          <p:cNvSpPr txBox="1"/>
          <p:nvPr/>
        </p:nvSpPr>
        <p:spPr>
          <a:xfrm>
            <a:off x="8948170" y="5079653"/>
            <a:ext cx="2529325" cy="1015663"/>
          </a:xfrm>
          <a:prstGeom prst="rect">
            <a:avLst/>
          </a:prstGeom>
          <a:noFill/>
          <a:ln>
            <a:solidFill>
              <a:schemeClr val="tx1"/>
            </a:solidFill>
          </a:ln>
        </p:spPr>
        <p:txBody>
          <a:bodyPr wrap="square" rtlCol="0">
            <a:spAutoFit/>
          </a:bodyPr>
          <a:lstStyle/>
          <a:p>
            <a:r>
              <a:rPr lang="en-US" sz="1200" b="1" u="sng" dirty="0">
                <a:latin typeface="SassoonPrimaryInfant" pitchFamily="2" charset="0"/>
              </a:rPr>
              <a:t>Performances</a:t>
            </a:r>
          </a:p>
          <a:p>
            <a:r>
              <a:rPr lang="en-US" sz="1200" dirty="0">
                <a:latin typeface="SassoonPrimaryInfant" pitchFamily="2" charset="0"/>
              </a:rPr>
              <a:t>. KS1 Christmas performance (to pupils and parents / guardians). </a:t>
            </a:r>
          </a:p>
          <a:p>
            <a:r>
              <a:rPr lang="en-US" sz="1200" dirty="0">
                <a:latin typeface="SassoonPrimaryInfant" pitchFamily="2" charset="0"/>
              </a:rPr>
              <a:t>. Family Worship (performed to pupils and parents). </a:t>
            </a:r>
          </a:p>
        </p:txBody>
      </p:sp>
    </p:spTree>
    <p:extLst>
      <p:ext uri="{BB962C8B-B14F-4D97-AF65-F5344CB8AC3E}">
        <p14:creationId xmlns:p14="http://schemas.microsoft.com/office/powerpoint/2010/main" val="931020642"/>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BCD16AF-13AE-4774-B30B-CF5CDEF95D21}"/>
              </a:ext>
            </a:extLst>
          </p:cNvPr>
          <p:cNvSpPr>
            <a:spLocks noGrp="1"/>
          </p:cNvSpPr>
          <p:nvPr>
            <p:ph type="subTitle" idx="1"/>
          </p:nvPr>
        </p:nvSpPr>
        <p:spPr>
          <a:xfrm>
            <a:off x="3788561" y="170941"/>
            <a:ext cx="4290037" cy="449153"/>
          </a:xfrm>
        </p:spPr>
        <p:txBody>
          <a:bodyPr>
            <a:normAutofit fontScale="85000" lnSpcReduction="10000"/>
          </a:bodyPr>
          <a:lstStyle/>
          <a:p>
            <a:r>
              <a:rPr lang="en-US" sz="2800" u="sng" dirty="0">
                <a:latin typeface="SassoonPrimaryInfant" pitchFamily="2" charset="0"/>
              </a:rPr>
              <a:t>Year 2 Music Learning Journey </a:t>
            </a:r>
            <a:endParaRPr lang="en-GB" sz="2800" u="sng" dirty="0">
              <a:latin typeface="SassoonPrimaryInfant" pitchFamily="2" charset="0"/>
            </a:endParaRPr>
          </a:p>
        </p:txBody>
      </p:sp>
      <p:grpSp>
        <p:nvGrpSpPr>
          <p:cNvPr id="21" name="Group 20">
            <a:extLst>
              <a:ext uri="{FF2B5EF4-FFF2-40B4-BE49-F238E27FC236}">
                <a16:creationId xmlns:a16="http://schemas.microsoft.com/office/drawing/2014/main" id="{2237F08B-3E44-4691-A172-53652DAF7329}"/>
              </a:ext>
            </a:extLst>
          </p:cNvPr>
          <p:cNvGrpSpPr/>
          <p:nvPr/>
        </p:nvGrpSpPr>
        <p:grpSpPr>
          <a:xfrm>
            <a:off x="5512678" y="3039763"/>
            <a:ext cx="2773739" cy="3418061"/>
            <a:chOff x="3129760" y="1877245"/>
            <a:chExt cx="3494598" cy="4230165"/>
          </a:xfrm>
        </p:grpSpPr>
        <p:pic>
          <p:nvPicPr>
            <p:cNvPr id="7" name="Picture 6">
              <a:extLst>
                <a:ext uri="{FF2B5EF4-FFF2-40B4-BE49-F238E27FC236}">
                  <a16:creationId xmlns:a16="http://schemas.microsoft.com/office/drawing/2014/main" id="{CB74E0EC-21D7-4879-ABDB-EA9CD4B022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751870">
              <a:off x="3170375" y="2022937"/>
              <a:ext cx="3453983" cy="4084473"/>
            </a:xfrm>
            <a:prstGeom prst="rect">
              <a:avLst/>
            </a:prstGeom>
          </p:spPr>
        </p:pic>
        <p:pic>
          <p:nvPicPr>
            <p:cNvPr id="10" name="Picture 9">
              <a:extLst>
                <a:ext uri="{FF2B5EF4-FFF2-40B4-BE49-F238E27FC236}">
                  <a16:creationId xmlns:a16="http://schemas.microsoft.com/office/drawing/2014/main" id="{3E2E5B2C-966D-474E-B559-04D201E1DAA0}"/>
                </a:ext>
              </a:extLst>
            </p:cNvPr>
            <p:cNvPicPr>
              <a:picLocks noChangeAspect="1"/>
            </p:cNvPicPr>
            <p:nvPr/>
          </p:nvPicPr>
          <p:blipFill rotWithShape="1">
            <a:blip r:embed="rId3">
              <a:extLst>
                <a:ext uri="{28A0092B-C50C-407E-A947-70E740481C1C}">
                  <a14:useLocalDpi xmlns:a14="http://schemas.microsoft.com/office/drawing/2010/main" val="0"/>
                </a:ext>
              </a:extLst>
            </a:blip>
            <a:srcRect l="17223" t="7669"/>
            <a:stretch/>
          </p:blipFill>
          <p:spPr>
            <a:xfrm rot="20785623">
              <a:off x="3129760" y="1877245"/>
              <a:ext cx="3337867" cy="4166303"/>
            </a:xfrm>
            <a:prstGeom prst="rect">
              <a:avLst/>
            </a:prstGeom>
          </p:spPr>
        </p:pic>
      </p:grpSp>
      <p:grpSp>
        <p:nvGrpSpPr>
          <p:cNvPr id="14" name="Group 13">
            <a:extLst>
              <a:ext uri="{FF2B5EF4-FFF2-40B4-BE49-F238E27FC236}">
                <a16:creationId xmlns:a16="http://schemas.microsoft.com/office/drawing/2014/main" id="{B22CC89F-E030-4D91-B2CB-5FC76E64FCA1}"/>
              </a:ext>
            </a:extLst>
          </p:cNvPr>
          <p:cNvGrpSpPr/>
          <p:nvPr/>
        </p:nvGrpSpPr>
        <p:grpSpPr>
          <a:xfrm>
            <a:off x="8897103" y="264576"/>
            <a:ext cx="3115932" cy="3804085"/>
            <a:chOff x="3911813" y="1904639"/>
            <a:chExt cx="3334987" cy="4198948"/>
          </a:xfrm>
        </p:grpSpPr>
        <p:pic>
          <p:nvPicPr>
            <p:cNvPr id="15" name="Picture 14">
              <a:extLst>
                <a:ext uri="{FF2B5EF4-FFF2-40B4-BE49-F238E27FC236}">
                  <a16:creationId xmlns:a16="http://schemas.microsoft.com/office/drawing/2014/main" id="{BE94521B-CC16-4EE2-A834-68676EC97BB7}"/>
                </a:ext>
              </a:extLst>
            </p:cNvPr>
            <p:cNvPicPr>
              <a:picLocks noChangeAspect="1"/>
            </p:cNvPicPr>
            <p:nvPr/>
          </p:nvPicPr>
          <p:blipFill rotWithShape="1">
            <a:blip r:embed="rId3">
              <a:extLst>
                <a:ext uri="{28A0092B-C50C-407E-A947-70E740481C1C}">
                  <a14:useLocalDpi xmlns:a14="http://schemas.microsoft.com/office/drawing/2010/main" val="0"/>
                </a:ext>
              </a:extLst>
            </a:blip>
            <a:srcRect l="17223" t="7669"/>
            <a:stretch/>
          </p:blipFill>
          <p:spPr>
            <a:xfrm rot="20785623">
              <a:off x="3911813" y="1904639"/>
              <a:ext cx="3334987" cy="4198948"/>
            </a:xfrm>
            <a:prstGeom prst="rect">
              <a:avLst/>
            </a:prstGeom>
          </p:spPr>
        </p:pic>
        <p:pic>
          <p:nvPicPr>
            <p:cNvPr id="16" name="Picture 15">
              <a:extLst>
                <a:ext uri="{FF2B5EF4-FFF2-40B4-BE49-F238E27FC236}">
                  <a16:creationId xmlns:a16="http://schemas.microsoft.com/office/drawing/2014/main" id="{D1A3E254-D4D7-4E8E-8CCF-D34E5A46FB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93944">
              <a:off x="3997588" y="1949690"/>
              <a:ext cx="3196990" cy="4057719"/>
            </a:xfrm>
            <a:prstGeom prst="rect">
              <a:avLst/>
            </a:prstGeom>
          </p:spPr>
        </p:pic>
      </p:grpSp>
      <p:grpSp>
        <p:nvGrpSpPr>
          <p:cNvPr id="18" name="Group 17">
            <a:extLst>
              <a:ext uri="{FF2B5EF4-FFF2-40B4-BE49-F238E27FC236}">
                <a16:creationId xmlns:a16="http://schemas.microsoft.com/office/drawing/2014/main" id="{5687D3D3-1658-47FF-8359-526C83FCD183}"/>
              </a:ext>
            </a:extLst>
          </p:cNvPr>
          <p:cNvGrpSpPr/>
          <p:nvPr/>
        </p:nvGrpSpPr>
        <p:grpSpPr>
          <a:xfrm>
            <a:off x="530135" y="391723"/>
            <a:ext cx="3136780" cy="3673687"/>
            <a:chOff x="1159221" y="1814646"/>
            <a:chExt cx="3283607" cy="3970545"/>
          </a:xfrm>
        </p:grpSpPr>
        <p:pic>
          <p:nvPicPr>
            <p:cNvPr id="19" name="Picture 18">
              <a:extLst>
                <a:ext uri="{FF2B5EF4-FFF2-40B4-BE49-F238E27FC236}">
                  <a16:creationId xmlns:a16="http://schemas.microsoft.com/office/drawing/2014/main" id="{C0C95E12-C6C5-4159-AB36-7BABE9918C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93944">
              <a:off x="1191852" y="1846695"/>
              <a:ext cx="3250976" cy="3938496"/>
            </a:xfrm>
            <a:prstGeom prst="rect">
              <a:avLst/>
            </a:prstGeom>
          </p:spPr>
        </p:pic>
        <p:pic>
          <p:nvPicPr>
            <p:cNvPr id="20" name="Picture 19">
              <a:extLst>
                <a:ext uri="{FF2B5EF4-FFF2-40B4-BE49-F238E27FC236}">
                  <a16:creationId xmlns:a16="http://schemas.microsoft.com/office/drawing/2014/main" id="{B3D05005-B743-4EE8-A4F8-C3257C683B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751870">
              <a:off x="1159221" y="1814646"/>
              <a:ext cx="3252433" cy="3846132"/>
            </a:xfrm>
            <a:prstGeom prst="rect">
              <a:avLst/>
            </a:prstGeom>
          </p:spPr>
        </p:pic>
      </p:grpSp>
      <p:sp>
        <p:nvSpPr>
          <p:cNvPr id="22" name="TextBox 21">
            <a:extLst>
              <a:ext uri="{FF2B5EF4-FFF2-40B4-BE49-F238E27FC236}">
                <a16:creationId xmlns:a16="http://schemas.microsoft.com/office/drawing/2014/main" id="{6BA7F275-EC7C-4340-8896-3FED2B2D1479}"/>
              </a:ext>
            </a:extLst>
          </p:cNvPr>
          <p:cNvSpPr txBox="1"/>
          <p:nvPr/>
        </p:nvSpPr>
        <p:spPr>
          <a:xfrm>
            <a:off x="384165" y="420039"/>
            <a:ext cx="1359016" cy="400110"/>
          </a:xfrm>
          <a:prstGeom prst="rect">
            <a:avLst/>
          </a:prstGeom>
          <a:noFill/>
        </p:spPr>
        <p:txBody>
          <a:bodyPr wrap="square" rtlCol="0">
            <a:spAutoFit/>
          </a:bodyPr>
          <a:lstStyle/>
          <a:p>
            <a:pPr algn="ctr"/>
            <a:r>
              <a:rPr lang="en-US" sz="2000" u="sng" dirty="0">
                <a:solidFill>
                  <a:srgbClr val="00B0F0"/>
                </a:solidFill>
                <a:latin typeface="SassoonPrimaryInfant" pitchFamily="2" charset="0"/>
              </a:rPr>
              <a:t>Singing</a:t>
            </a:r>
            <a:endParaRPr lang="en-GB" sz="2000" u="sng" dirty="0">
              <a:solidFill>
                <a:srgbClr val="00B0F0"/>
              </a:solidFill>
              <a:latin typeface="SassoonPrimaryInfant" pitchFamily="2" charset="0"/>
            </a:endParaRPr>
          </a:p>
        </p:txBody>
      </p:sp>
      <p:sp>
        <p:nvSpPr>
          <p:cNvPr id="23" name="TextBox 22">
            <a:extLst>
              <a:ext uri="{FF2B5EF4-FFF2-40B4-BE49-F238E27FC236}">
                <a16:creationId xmlns:a16="http://schemas.microsoft.com/office/drawing/2014/main" id="{AA0B719F-6506-4B8D-BEAB-5627FF80FDB4}"/>
              </a:ext>
            </a:extLst>
          </p:cNvPr>
          <p:cNvSpPr txBox="1"/>
          <p:nvPr/>
        </p:nvSpPr>
        <p:spPr>
          <a:xfrm>
            <a:off x="8764962" y="391723"/>
            <a:ext cx="1359016" cy="400110"/>
          </a:xfrm>
          <a:prstGeom prst="rect">
            <a:avLst/>
          </a:prstGeom>
          <a:noFill/>
        </p:spPr>
        <p:txBody>
          <a:bodyPr wrap="square" rtlCol="0">
            <a:spAutoFit/>
          </a:bodyPr>
          <a:lstStyle/>
          <a:p>
            <a:pPr algn="ctr"/>
            <a:r>
              <a:rPr lang="en-US" sz="2000" u="sng" dirty="0">
                <a:solidFill>
                  <a:srgbClr val="00B0F0"/>
                </a:solidFill>
                <a:latin typeface="SassoonPrimaryInfant" pitchFamily="2" charset="0"/>
              </a:rPr>
              <a:t>Listening</a:t>
            </a:r>
            <a:endParaRPr lang="en-GB" sz="2000" u="sng" dirty="0">
              <a:solidFill>
                <a:srgbClr val="00B0F0"/>
              </a:solidFill>
              <a:latin typeface="SassoonPrimaryInfant" pitchFamily="2" charset="0"/>
            </a:endParaRPr>
          </a:p>
        </p:txBody>
      </p:sp>
      <p:sp>
        <p:nvSpPr>
          <p:cNvPr id="24" name="TextBox 23">
            <a:extLst>
              <a:ext uri="{FF2B5EF4-FFF2-40B4-BE49-F238E27FC236}">
                <a16:creationId xmlns:a16="http://schemas.microsoft.com/office/drawing/2014/main" id="{1FD4E51B-BCED-4FB4-8810-6B0441B1533E}"/>
              </a:ext>
            </a:extLst>
          </p:cNvPr>
          <p:cNvSpPr txBox="1"/>
          <p:nvPr/>
        </p:nvSpPr>
        <p:spPr>
          <a:xfrm>
            <a:off x="3912861" y="3140608"/>
            <a:ext cx="2619270" cy="400110"/>
          </a:xfrm>
          <a:prstGeom prst="rect">
            <a:avLst/>
          </a:prstGeom>
          <a:noFill/>
        </p:spPr>
        <p:txBody>
          <a:bodyPr wrap="square" rtlCol="0">
            <a:spAutoFit/>
          </a:bodyPr>
          <a:lstStyle/>
          <a:p>
            <a:pPr algn="ctr"/>
            <a:r>
              <a:rPr lang="en-US" sz="2000" u="sng" dirty="0">
                <a:solidFill>
                  <a:srgbClr val="00B0F0"/>
                </a:solidFill>
                <a:latin typeface="SassoonPrimaryInfant" pitchFamily="2" charset="0"/>
              </a:rPr>
              <a:t>Playing and Performing</a:t>
            </a:r>
            <a:endParaRPr lang="en-GB" sz="2000" u="sng" dirty="0">
              <a:solidFill>
                <a:srgbClr val="00B0F0"/>
              </a:solidFill>
              <a:latin typeface="SassoonPrimaryInfant" pitchFamily="2" charset="0"/>
            </a:endParaRPr>
          </a:p>
        </p:txBody>
      </p:sp>
      <p:sp>
        <p:nvSpPr>
          <p:cNvPr id="25" name="TextBox 24">
            <a:extLst>
              <a:ext uri="{FF2B5EF4-FFF2-40B4-BE49-F238E27FC236}">
                <a16:creationId xmlns:a16="http://schemas.microsoft.com/office/drawing/2014/main" id="{0FB3D312-0F40-472A-B455-0E2A5AB8023F}"/>
              </a:ext>
            </a:extLst>
          </p:cNvPr>
          <p:cNvSpPr txBox="1"/>
          <p:nvPr/>
        </p:nvSpPr>
        <p:spPr>
          <a:xfrm>
            <a:off x="207996" y="833930"/>
            <a:ext cx="1987026" cy="1754326"/>
          </a:xfrm>
          <a:prstGeom prst="rect">
            <a:avLst/>
          </a:prstGeom>
          <a:noFill/>
        </p:spPr>
        <p:txBody>
          <a:bodyPr wrap="square" rtlCol="0">
            <a:spAutoFit/>
          </a:bodyPr>
          <a:lstStyle/>
          <a:p>
            <a:r>
              <a:rPr lang="en-US" sz="1200" dirty="0">
                <a:latin typeface="SassoonPrimaryInfant" pitchFamily="2" charset="0"/>
              </a:rPr>
              <a:t>. Use their voice expressively and creatively by singing songs and speaking chants and rhymes with growing confidence.</a:t>
            </a:r>
          </a:p>
          <a:p>
            <a:r>
              <a:rPr lang="en-US" sz="1200" dirty="0">
                <a:latin typeface="SassoonPrimaryInfant" pitchFamily="2" charset="0"/>
              </a:rPr>
              <a:t>. Sing a song in two parts.</a:t>
            </a:r>
          </a:p>
          <a:p>
            <a:r>
              <a:rPr lang="en-US" sz="1200" dirty="0">
                <a:latin typeface="SassoonPrimaryInfant" pitchFamily="2" charset="0"/>
              </a:rPr>
              <a:t>. Improvise a simple rhythm using different instruments including the voice.</a:t>
            </a:r>
          </a:p>
        </p:txBody>
      </p:sp>
      <p:sp>
        <p:nvSpPr>
          <p:cNvPr id="26" name="TextBox 25">
            <a:extLst>
              <a:ext uri="{FF2B5EF4-FFF2-40B4-BE49-F238E27FC236}">
                <a16:creationId xmlns:a16="http://schemas.microsoft.com/office/drawing/2014/main" id="{019ECA2A-EDEB-451A-AD96-EEB568DB2666}"/>
              </a:ext>
            </a:extLst>
          </p:cNvPr>
          <p:cNvSpPr txBox="1"/>
          <p:nvPr/>
        </p:nvSpPr>
        <p:spPr>
          <a:xfrm>
            <a:off x="3648776" y="3583466"/>
            <a:ext cx="3147440" cy="1938992"/>
          </a:xfrm>
          <a:prstGeom prst="rect">
            <a:avLst/>
          </a:prstGeom>
          <a:noFill/>
        </p:spPr>
        <p:txBody>
          <a:bodyPr wrap="square" rtlCol="0">
            <a:spAutoFit/>
          </a:bodyPr>
          <a:lstStyle/>
          <a:p>
            <a:r>
              <a:rPr lang="en-US" sz="1200" dirty="0">
                <a:latin typeface="SassoonPrimaryInfant" pitchFamily="2" charset="0"/>
              </a:rPr>
              <a:t>. Use tuned and untuned classroom percussion to play accompaniments and tunes.</a:t>
            </a:r>
          </a:p>
          <a:p>
            <a:r>
              <a:rPr lang="en-US" sz="1200" dirty="0">
                <a:latin typeface="SassoonPrimaryInfant" pitchFamily="2" charset="0"/>
              </a:rPr>
              <a:t>. Use tuned and untuned classroom percussion to compose and improvise.</a:t>
            </a:r>
          </a:p>
          <a:p>
            <a:r>
              <a:rPr lang="en-US" sz="1200" dirty="0">
                <a:latin typeface="SassoonPrimaryInfant" pitchFamily="2" charset="0"/>
              </a:rPr>
              <a:t>. Play instruments using the correct techniques with respect.</a:t>
            </a:r>
          </a:p>
          <a:p>
            <a:r>
              <a:rPr lang="en-US" sz="1200" dirty="0">
                <a:latin typeface="SassoonPrimaryInfant" pitchFamily="2" charset="0"/>
              </a:rPr>
              <a:t>. Improvise a simple rhythm using different instruments including the voice</a:t>
            </a:r>
            <a:r>
              <a:rPr lang="en-US" sz="1200" dirty="0"/>
              <a:t>.</a:t>
            </a:r>
          </a:p>
          <a:p>
            <a:endParaRPr lang="en-US" sz="1200" dirty="0"/>
          </a:p>
          <a:p>
            <a:endParaRPr lang="en-US" sz="1200" dirty="0"/>
          </a:p>
        </p:txBody>
      </p:sp>
      <p:sp>
        <p:nvSpPr>
          <p:cNvPr id="27" name="TextBox 26">
            <a:extLst>
              <a:ext uri="{FF2B5EF4-FFF2-40B4-BE49-F238E27FC236}">
                <a16:creationId xmlns:a16="http://schemas.microsoft.com/office/drawing/2014/main" id="{18947E09-D90F-4547-845C-B7E9F714AEF7}"/>
              </a:ext>
            </a:extLst>
          </p:cNvPr>
          <p:cNvSpPr txBox="1"/>
          <p:nvPr/>
        </p:nvSpPr>
        <p:spPr>
          <a:xfrm>
            <a:off x="8602353" y="820149"/>
            <a:ext cx="1986163" cy="2077492"/>
          </a:xfrm>
          <a:prstGeom prst="rect">
            <a:avLst/>
          </a:prstGeom>
          <a:noFill/>
        </p:spPr>
        <p:txBody>
          <a:bodyPr wrap="square" rtlCol="0">
            <a:spAutoFit/>
          </a:bodyPr>
          <a:lstStyle/>
          <a:p>
            <a:r>
              <a:rPr lang="en-US" sz="1200" dirty="0">
                <a:latin typeface="SassoonPrimaryInfant" pitchFamily="2" charset="0"/>
              </a:rPr>
              <a:t>. Listen with concentration and understanding to a range of high-quality live and recorded music.</a:t>
            </a:r>
          </a:p>
          <a:p>
            <a:r>
              <a:rPr lang="en-US" sz="1200" dirty="0">
                <a:latin typeface="SassoonPrimaryInfant" pitchFamily="2" charset="0"/>
              </a:rPr>
              <a:t>. Build an understanding of the pulse and internalise it when listening to a piece of music.</a:t>
            </a:r>
          </a:p>
          <a:p>
            <a:endParaRPr lang="en-US" sz="1100" dirty="0"/>
          </a:p>
          <a:p>
            <a:endParaRPr lang="en-US" sz="1100" dirty="0"/>
          </a:p>
          <a:p>
            <a:endParaRPr lang="en-US" sz="1100" dirty="0"/>
          </a:p>
        </p:txBody>
      </p:sp>
      <p:sp>
        <p:nvSpPr>
          <p:cNvPr id="28" name="TextBox 27">
            <a:extLst>
              <a:ext uri="{FF2B5EF4-FFF2-40B4-BE49-F238E27FC236}">
                <a16:creationId xmlns:a16="http://schemas.microsoft.com/office/drawing/2014/main" id="{44418445-F942-41E1-9950-E877A9C80B4A}"/>
              </a:ext>
            </a:extLst>
          </p:cNvPr>
          <p:cNvSpPr txBox="1"/>
          <p:nvPr/>
        </p:nvSpPr>
        <p:spPr>
          <a:xfrm>
            <a:off x="5214237" y="752620"/>
            <a:ext cx="1359016" cy="369332"/>
          </a:xfrm>
          <a:prstGeom prst="rect">
            <a:avLst/>
          </a:prstGeom>
          <a:noFill/>
        </p:spPr>
        <p:txBody>
          <a:bodyPr wrap="square" rtlCol="0">
            <a:spAutoFit/>
          </a:bodyPr>
          <a:lstStyle/>
          <a:p>
            <a:pPr algn="ctr"/>
            <a:r>
              <a:rPr lang="en-US" u="sng" dirty="0">
                <a:solidFill>
                  <a:srgbClr val="00B0F0"/>
                </a:solidFill>
                <a:latin typeface="SassoonPrimaryInfant" pitchFamily="2" charset="0"/>
              </a:rPr>
              <a:t>Knowledge</a:t>
            </a:r>
            <a:endParaRPr lang="en-GB" u="sng" dirty="0">
              <a:solidFill>
                <a:srgbClr val="00B0F0"/>
              </a:solidFill>
              <a:latin typeface="SassoonPrimaryInfant" pitchFamily="2" charset="0"/>
            </a:endParaRPr>
          </a:p>
        </p:txBody>
      </p:sp>
      <p:sp>
        <p:nvSpPr>
          <p:cNvPr id="29" name="TextBox 28">
            <a:extLst>
              <a:ext uri="{FF2B5EF4-FFF2-40B4-BE49-F238E27FC236}">
                <a16:creationId xmlns:a16="http://schemas.microsoft.com/office/drawing/2014/main" id="{DB2643C8-304B-4DE7-A89C-27FE885BC97A}"/>
              </a:ext>
            </a:extLst>
          </p:cNvPr>
          <p:cNvSpPr txBox="1"/>
          <p:nvPr/>
        </p:nvSpPr>
        <p:spPr>
          <a:xfrm>
            <a:off x="3885058" y="1120823"/>
            <a:ext cx="4146285" cy="1754326"/>
          </a:xfrm>
          <a:prstGeom prst="rect">
            <a:avLst/>
          </a:prstGeom>
          <a:noFill/>
        </p:spPr>
        <p:txBody>
          <a:bodyPr wrap="square" rtlCol="0">
            <a:spAutoFit/>
          </a:bodyPr>
          <a:lstStyle/>
          <a:p>
            <a:r>
              <a:rPr lang="en-US" sz="1200" dirty="0">
                <a:latin typeface="SassoonPrimaryInfant" pitchFamily="2" charset="0"/>
              </a:rPr>
              <a:t>. Understand that timbre describes the character or quality of a sound.</a:t>
            </a:r>
          </a:p>
          <a:p>
            <a:r>
              <a:rPr lang="en-US" sz="1200" dirty="0">
                <a:latin typeface="SassoonPrimaryInfant" pitchFamily="2" charset="0"/>
              </a:rPr>
              <a:t>. Understand that texture describes the layers within the music.</a:t>
            </a:r>
          </a:p>
          <a:p>
            <a:r>
              <a:rPr lang="en-US" sz="1200" dirty="0">
                <a:latin typeface="SassoonPrimaryInfant" pitchFamily="2" charset="0"/>
              </a:rPr>
              <a:t>. Understand that structure describes how different sections of music are ordered.</a:t>
            </a:r>
          </a:p>
          <a:p>
            <a:r>
              <a:rPr lang="en-US" sz="1200" dirty="0">
                <a:latin typeface="SassoonPrimaryInfant" pitchFamily="2" charset="0"/>
              </a:rPr>
              <a:t>. Begin to describe a piece of music using a developing understanding of the interrelate musical dimensions (and skill).</a:t>
            </a:r>
          </a:p>
          <a:p>
            <a:r>
              <a:rPr lang="en-US" sz="1200" dirty="0">
                <a:latin typeface="SassoonPrimaryInfant" pitchFamily="2" charset="0"/>
              </a:rPr>
              <a:t>. Develop an understanding of melody, the words and their importance in the music being listened to.</a:t>
            </a:r>
          </a:p>
        </p:txBody>
      </p:sp>
      <p:sp>
        <p:nvSpPr>
          <p:cNvPr id="30" name="Rectangle 29">
            <a:extLst>
              <a:ext uri="{FF2B5EF4-FFF2-40B4-BE49-F238E27FC236}">
                <a16:creationId xmlns:a16="http://schemas.microsoft.com/office/drawing/2014/main" id="{C0F9C3BA-DCFE-48BD-AE0C-AEA35C425C01}"/>
              </a:ext>
            </a:extLst>
          </p:cNvPr>
          <p:cNvSpPr/>
          <p:nvPr/>
        </p:nvSpPr>
        <p:spPr>
          <a:xfrm>
            <a:off x="3910226" y="1144948"/>
            <a:ext cx="4049449" cy="173020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0FB3D312-0F40-472A-B455-0E2A5AB8023F}"/>
              </a:ext>
            </a:extLst>
          </p:cNvPr>
          <p:cNvSpPr txBox="1"/>
          <p:nvPr/>
        </p:nvSpPr>
        <p:spPr>
          <a:xfrm>
            <a:off x="361353" y="4982552"/>
            <a:ext cx="2641340" cy="1384995"/>
          </a:xfrm>
          <a:prstGeom prst="rect">
            <a:avLst/>
          </a:prstGeom>
          <a:noFill/>
          <a:ln>
            <a:solidFill>
              <a:schemeClr val="tx1"/>
            </a:solidFill>
          </a:ln>
        </p:spPr>
        <p:txBody>
          <a:bodyPr wrap="square" rtlCol="0">
            <a:spAutoFit/>
          </a:bodyPr>
          <a:lstStyle/>
          <a:p>
            <a:r>
              <a:rPr lang="en-US" sz="1200" b="1" u="sng" dirty="0">
                <a:latin typeface="SassoonPrimaryInfant" pitchFamily="2" charset="0"/>
              </a:rPr>
              <a:t>TVMS</a:t>
            </a:r>
          </a:p>
          <a:p>
            <a:r>
              <a:rPr lang="en-US" sz="1200" dirty="0">
                <a:latin typeface="SassoonPrimaryInfant" pitchFamily="2" charset="0"/>
              </a:rPr>
              <a:t>. 10 weeks Snappy Classroom (Friday afternoon). </a:t>
            </a:r>
          </a:p>
          <a:p>
            <a:r>
              <a:rPr lang="en-US" sz="1200" dirty="0">
                <a:latin typeface="SassoonPrimaryInfant" pitchFamily="2" charset="0"/>
              </a:rPr>
              <a:t>. Snappy Spring Sing. </a:t>
            </a:r>
          </a:p>
          <a:p>
            <a:r>
              <a:rPr lang="en-US" sz="1200" dirty="0">
                <a:latin typeface="SassoonPrimaryInfant" pitchFamily="2" charset="0"/>
              </a:rPr>
              <a:t>. 30 weeks whole school singing (every Wednesday 1 – 1:55pm) taught by Charlotte McLaughlin.</a:t>
            </a:r>
          </a:p>
        </p:txBody>
      </p:sp>
      <p:sp>
        <p:nvSpPr>
          <p:cNvPr id="32" name="TextBox 31">
            <a:extLst>
              <a:ext uri="{FF2B5EF4-FFF2-40B4-BE49-F238E27FC236}">
                <a16:creationId xmlns:a16="http://schemas.microsoft.com/office/drawing/2014/main" id="{0FB3D312-0F40-472A-B455-0E2A5AB8023F}"/>
              </a:ext>
            </a:extLst>
          </p:cNvPr>
          <p:cNvSpPr txBox="1"/>
          <p:nvPr/>
        </p:nvSpPr>
        <p:spPr>
          <a:xfrm>
            <a:off x="8948170" y="5079653"/>
            <a:ext cx="2529325" cy="1015663"/>
          </a:xfrm>
          <a:prstGeom prst="rect">
            <a:avLst/>
          </a:prstGeom>
          <a:noFill/>
          <a:ln>
            <a:solidFill>
              <a:schemeClr val="tx1"/>
            </a:solidFill>
          </a:ln>
        </p:spPr>
        <p:txBody>
          <a:bodyPr wrap="square" rtlCol="0">
            <a:spAutoFit/>
          </a:bodyPr>
          <a:lstStyle/>
          <a:p>
            <a:r>
              <a:rPr lang="en-US" sz="1200" b="1" u="sng" dirty="0">
                <a:latin typeface="SassoonPrimaryInfant" pitchFamily="2" charset="0"/>
              </a:rPr>
              <a:t>Performances</a:t>
            </a:r>
          </a:p>
          <a:p>
            <a:r>
              <a:rPr lang="en-US" sz="1200" dirty="0">
                <a:latin typeface="SassoonPrimaryInfant" pitchFamily="2" charset="0"/>
              </a:rPr>
              <a:t>. KS1 Christmas performance (to pupils and parents / guardians). </a:t>
            </a:r>
          </a:p>
          <a:p>
            <a:r>
              <a:rPr lang="en-US" sz="1200" dirty="0">
                <a:latin typeface="SassoonPrimaryInfant" pitchFamily="2" charset="0"/>
              </a:rPr>
              <a:t>. Family Worship (performed to pupils and parents). </a:t>
            </a:r>
          </a:p>
        </p:txBody>
      </p:sp>
    </p:spTree>
    <p:extLst>
      <p:ext uri="{BB962C8B-B14F-4D97-AF65-F5344CB8AC3E}">
        <p14:creationId xmlns:p14="http://schemas.microsoft.com/office/powerpoint/2010/main" val="566745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BCD16AF-13AE-4774-B30B-CF5CDEF95D21}"/>
              </a:ext>
            </a:extLst>
          </p:cNvPr>
          <p:cNvSpPr>
            <a:spLocks noGrp="1"/>
          </p:cNvSpPr>
          <p:nvPr>
            <p:ph type="subTitle" idx="1"/>
          </p:nvPr>
        </p:nvSpPr>
        <p:spPr>
          <a:xfrm>
            <a:off x="3788561" y="170941"/>
            <a:ext cx="4290037" cy="449153"/>
          </a:xfrm>
        </p:spPr>
        <p:txBody>
          <a:bodyPr>
            <a:normAutofit fontScale="85000" lnSpcReduction="10000"/>
          </a:bodyPr>
          <a:lstStyle/>
          <a:p>
            <a:r>
              <a:rPr lang="en-US" sz="2800" u="sng" dirty="0">
                <a:latin typeface="SassoonPrimaryInfant" pitchFamily="2" charset="0"/>
              </a:rPr>
              <a:t>Year 3 Music Learning Journey </a:t>
            </a:r>
            <a:endParaRPr lang="en-GB" sz="2800" u="sng" dirty="0">
              <a:latin typeface="SassoonPrimaryInfant" pitchFamily="2" charset="0"/>
            </a:endParaRPr>
          </a:p>
        </p:txBody>
      </p:sp>
      <p:grpSp>
        <p:nvGrpSpPr>
          <p:cNvPr id="21" name="Group 20">
            <a:extLst>
              <a:ext uri="{FF2B5EF4-FFF2-40B4-BE49-F238E27FC236}">
                <a16:creationId xmlns:a16="http://schemas.microsoft.com/office/drawing/2014/main" id="{2237F08B-3E44-4691-A172-53652DAF7329}"/>
              </a:ext>
            </a:extLst>
          </p:cNvPr>
          <p:cNvGrpSpPr/>
          <p:nvPr/>
        </p:nvGrpSpPr>
        <p:grpSpPr>
          <a:xfrm>
            <a:off x="4646984" y="2761178"/>
            <a:ext cx="3119050" cy="3634861"/>
            <a:chOff x="3129760" y="1877245"/>
            <a:chExt cx="3494598" cy="4230165"/>
          </a:xfrm>
        </p:grpSpPr>
        <p:pic>
          <p:nvPicPr>
            <p:cNvPr id="7" name="Picture 6">
              <a:extLst>
                <a:ext uri="{FF2B5EF4-FFF2-40B4-BE49-F238E27FC236}">
                  <a16:creationId xmlns:a16="http://schemas.microsoft.com/office/drawing/2014/main" id="{CB74E0EC-21D7-4879-ABDB-EA9CD4B022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751870">
              <a:off x="3170375" y="2022937"/>
              <a:ext cx="3453983" cy="4084473"/>
            </a:xfrm>
            <a:prstGeom prst="rect">
              <a:avLst/>
            </a:prstGeom>
          </p:spPr>
        </p:pic>
        <p:pic>
          <p:nvPicPr>
            <p:cNvPr id="10" name="Picture 9">
              <a:extLst>
                <a:ext uri="{FF2B5EF4-FFF2-40B4-BE49-F238E27FC236}">
                  <a16:creationId xmlns:a16="http://schemas.microsoft.com/office/drawing/2014/main" id="{3E2E5B2C-966D-474E-B559-04D201E1DAA0}"/>
                </a:ext>
              </a:extLst>
            </p:cNvPr>
            <p:cNvPicPr>
              <a:picLocks noChangeAspect="1"/>
            </p:cNvPicPr>
            <p:nvPr/>
          </p:nvPicPr>
          <p:blipFill rotWithShape="1">
            <a:blip r:embed="rId3">
              <a:extLst>
                <a:ext uri="{28A0092B-C50C-407E-A947-70E740481C1C}">
                  <a14:useLocalDpi xmlns:a14="http://schemas.microsoft.com/office/drawing/2010/main" val="0"/>
                </a:ext>
              </a:extLst>
            </a:blip>
            <a:srcRect l="17223" t="7669"/>
            <a:stretch/>
          </p:blipFill>
          <p:spPr>
            <a:xfrm rot="20785623">
              <a:off x="3129760" y="1877245"/>
              <a:ext cx="3337867" cy="4166303"/>
            </a:xfrm>
            <a:prstGeom prst="rect">
              <a:avLst/>
            </a:prstGeom>
          </p:spPr>
        </p:pic>
      </p:grpSp>
      <p:grpSp>
        <p:nvGrpSpPr>
          <p:cNvPr id="14" name="Group 13">
            <a:extLst>
              <a:ext uri="{FF2B5EF4-FFF2-40B4-BE49-F238E27FC236}">
                <a16:creationId xmlns:a16="http://schemas.microsoft.com/office/drawing/2014/main" id="{B22CC89F-E030-4D91-B2CB-5FC76E64FCA1}"/>
              </a:ext>
            </a:extLst>
          </p:cNvPr>
          <p:cNvGrpSpPr/>
          <p:nvPr/>
        </p:nvGrpSpPr>
        <p:grpSpPr>
          <a:xfrm>
            <a:off x="8897103" y="264576"/>
            <a:ext cx="3115932" cy="3804085"/>
            <a:chOff x="3911813" y="1904639"/>
            <a:chExt cx="3334987" cy="4198948"/>
          </a:xfrm>
        </p:grpSpPr>
        <p:pic>
          <p:nvPicPr>
            <p:cNvPr id="15" name="Picture 14">
              <a:extLst>
                <a:ext uri="{FF2B5EF4-FFF2-40B4-BE49-F238E27FC236}">
                  <a16:creationId xmlns:a16="http://schemas.microsoft.com/office/drawing/2014/main" id="{BE94521B-CC16-4EE2-A834-68676EC97BB7}"/>
                </a:ext>
              </a:extLst>
            </p:cNvPr>
            <p:cNvPicPr>
              <a:picLocks noChangeAspect="1"/>
            </p:cNvPicPr>
            <p:nvPr/>
          </p:nvPicPr>
          <p:blipFill rotWithShape="1">
            <a:blip r:embed="rId3">
              <a:extLst>
                <a:ext uri="{28A0092B-C50C-407E-A947-70E740481C1C}">
                  <a14:useLocalDpi xmlns:a14="http://schemas.microsoft.com/office/drawing/2010/main" val="0"/>
                </a:ext>
              </a:extLst>
            </a:blip>
            <a:srcRect l="17223" t="7669"/>
            <a:stretch/>
          </p:blipFill>
          <p:spPr>
            <a:xfrm rot="20785623">
              <a:off x="3911813" y="1904639"/>
              <a:ext cx="3334987" cy="4198948"/>
            </a:xfrm>
            <a:prstGeom prst="rect">
              <a:avLst/>
            </a:prstGeom>
          </p:spPr>
        </p:pic>
        <p:pic>
          <p:nvPicPr>
            <p:cNvPr id="16" name="Picture 15">
              <a:extLst>
                <a:ext uri="{FF2B5EF4-FFF2-40B4-BE49-F238E27FC236}">
                  <a16:creationId xmlns:a16="http://schemas.microsoft.com/office/drawing/2014/main" id="{D1A3E254-D4D7-4E8E-8CCF-D34E5A46FB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93944">
              <a:off x="3997588" y="1949690"/>
              <a:ext cx="3196990" cy="4057719"/>
            </a:xfrm>
            <a:prstGeom prst="rect">
              <a:avLst/>
            </a:prstGeom>
          </p:spPr>
        </p:pic>
      </p:grpSp>
      <p:grpSp>
        <p:nvGrpSpPr>
          <p:cNvPr id="18" name="Group 17">
            <a:extLst>
              <a:ext uri="{FF2B5EF4-FFF2-40B4-BE49-F238E27FC236}">
                <a16:creationId xmlns:a16="http://schemas.microsoft.com/office/drawing/2014/main" id="{5687D3D3-1658-47FF-8359-526C83FCD183}"/>
              </a:ext>
            </a:extLst>
          </p:cNvPr>
          <p:cNvGrpSpPr/>
          <p:nvPr/>
        </p:nvGrpSpPr>
        <p:grpSpPr>
          <a:xfrm>
            <a:off x="222148" y="274359"/>
            <a:ext cx="3136780" cy="3673687"/>
            <a:chOff x="1159221" y="1814646"/>
            <a:chExt cx="3283607" cy="3970545"/>
          </a:xfrm>
        </p:grpSpPr>
        <p:pic>
          <p:nvPicPr>
            <p:cNvPr id="19" name="Picture 18">
              <a:extLst>
                <a:ext uri="{FF2B5EF4-FFF2-40B4-BE49-F238E27FC236}">
                  <a16:creationId xmlns:a16="http://schemas.microsoft.com/office/drawing/2014/main" id="{C0C95E12-C6C5-4159-AB36-7BABE9918C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93944">
              <a:off x="1191852" y="1846695"/>
              <a:ext cx="3250976" cy="3938496"/>
            </a:xfrm>
            <a:prstGeom prst="rect">
              <a:avLst/>
            </a:prstGeom>
          </p:spPr>
        </p:pic>
        <p:pic>
          <p:nvPicPr>
            <p:cNvPr id="20" name="Picture 19">
              <a:extLst>
                <a:ext uri="{FF2B5EF4-FFF2-40B4-BE49-F238E27FC236}">
                  <a16:creationId xmlns:a16="http://schemas.microsoft.com/office/drawing/2014/main" id="{B3D05005-B743-4EE8-A4F8-C3257C683B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751870">
              <a:off x="1159221" y="1814646"/>
              <a:ext cx="3252433" cy="3846132"/>
            </a:xfrm>
            <a:prstGeom prst="rect">
              <a:avLst/>
            </a:prstGeom>
          </p:spPr>
        </p:pic>
      </p:grpSp>
      <p:sp>
        <p:nvSpPr>
          <p:cNvPr id="22" name="TextBox 21">
            <a:extLst>
              <a:ext uri="{FF2B5EF4-FFF2-40B4-BE49-F238E27FC236}">
                <a16:creationId xmlns:a16="http://schemas.microsoft.com/office/drawing/2014/main" id="{6BA7F275-EC7C-4340-8896-3FED2B2D1479}"/>
              </a:ext>
            </a:extLst>
          </p:cNvPr>
          <p:cNvSpPr txBox="1"/>
          <p:nvPr/>
        </p:nvSpPr>
        <p:spPr>
          <a:xfrm>
            <a:off x="384165" y="420039"/>
            <a:ext cx="1359016"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B0F0"/>
                </a:solidFill>
                <a:effectLst/>
                <a:uLnTx/>
                <a:uFillTx/>
                <a:latin typeface="SassoonPrimaryInfant" pitchFamily="2" charset="0"/>
              </a:rPr>
              <a:t>Singing</a:t>
            </a:r>
            <a:endParaRPr kumimoji="0" lang="en-GB" sz="20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3" name="TextBox 22">
            <a:extLst>
              <a:ext uri="{FF2B5EF4-FFF2-40B4-BE49-F238E27FC236}">
                <a16:creationId xmlns:a16="http://schemas.microsoft.com/office/drawing/2014/main" id="{AA0B719F-6506-4B8D-BEAB-5627FF80FDB4}"/>
              </a:ext>
            </a:extLst>
          </p:cNvPr>
          <p:cNvSpPr txBox="1"/>
          <p:nvPr/>
        </p:nvSpPr>
        <p:spPr>
          <a:xfrm>
            <a:off x="8873579" y="377324"/>
            <a:ext cx="1359016"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B0F0"/>
                </a:solidFill>
                <a:effectLst/>
                <a:uLnTx/>
                <a:uFillTx/>
                <a:latin typeface="SassoonPrimaryInfant" pitchFamily="2" charset="0"/>
              </a:rPr>
              <a:t>Listening</a:t>
            </a:r>
            <a:endParaRPr kumimoji="0" lang="en-GB" sz="20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4" name="TextBox 23">
            <a:extLst>
              <a:ext uri="{FF2B5EF4-FFF2-40B4-BE49-F238E27FC236}">
                <a16:creationId xmlns:a16="http://schemas.microsoft.com/office/drawing/2014/main" id="{1FD4E51B-BCED-4FB4-8810-6B0441B1533E}"/>
              </a:ext>
            </a:extLst>
          </p:cNvPr>
          <p:cNvSpPr txBox="1"/>
          <p:nvPr/>
        </p:nvSpPr>
        <p:spPr>
          <a:xfrm>
            <a:off x="3554495" y="3149127"/>
            <a:ext cx="261927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B0F0"/>
                </a:solidFill>
                <a:effectLst/>
                <a:uLnTx/>
                <a:uFillTx/>
                <a:latin typeface="SassoonPrimaryInfant" pitchFamily="2" charset="0"/>
              </a:rPr>
              <a:t>Playing and Performing</a:t>
            </a:r>
            <a:endParaRPr kumimoji="0" lang="en-GB" sz="20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5" name="TextBox 24">
            <a:extLst>
              <a:ext uri="{FF2B5EF4-FFF2-40B4-BE49-F238E27FC236}">
                <a16:creationId xmlns:a16="http://schemas.microsoft.com/office/drawing/2014/main" id="{0FB3D312-0F40-472A-B455-0E2A5AB8023F}"/>
              </a:ext>
            </a:extLst>
          </p:cNvPr>
          <p:cNvSpPr txBox="1"/>
          <p:nvPr/>
        </p:nvSpPr>
        <p:spPr>
          <a:xfrm>
            <a:off x="384165" y="820149"/>
            <a:ext cx="1569418" cy="815608"/>
          </a:xfrm>
          <a:prstGeom prst="rect">
            <a:avLst/>
          </a:prstGeom>
          <a:noFill/>
        </p:spPr>
        <p:txBody>
          <a:bodyPr wrap="square" rtlCol="0">
            <a:spAutoFit/>
          </a:bodyPr>
          <a:lstStyle/>
          <a:p>
            <a:pPr lvl="0"/>
            <a:r>
              <a:rPr kumimoji="0" lang="en-US" sz="1200" b="0" i="0" u="none" strike="noStrike" kern="1200" cap="none" spc="0" normalizeH="0" baseline="0" noProof="0" dirty="0">
                <a:ln>
                  <a:noFill/>
                </a:ln>
                <a:solidFill>
                  <a:prstClr val="black"/>
                </a:solidFill>
                <a:effectLst/>
                <a:uLnTx/>
                <a:uFillTx/>
                <a:latin typeface="SassoonPrimaryInfant" pitchFamily="2" charset="0"/>
              </a:rPr>
              <a:t>. Sing </a:t>
            </a:r>
            <a:r>
              <a:rPr lang="en-US" sz="1200" dirty="0">
                <a:solidFill>
                  <a:prstClr val="black"/>
                </a:solidFill>
                <a:latin typeface="SassoonPrimaryInfant" pitchFamily="2" charset="0"/>
              </a:rPr>
              <a:t>songs with multiple parts with increasing confidence</a:t>
            </a:r>
            <a:r>
              <a:rPr lang="en-US" sz="1200" dirty="0">
                <a:solidFill>
                  <a:prstClr val="black"/>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019ECA2A-EDEB-451A-AD96-EEB568DB2666}"/>
              </a:ext>
            </a:extLst>
          </p:cNvPr>
          <p:cNvSpPr txBox="1"/>
          <p:nvPr/>
        </p:nvSpPr>
        <p:spPr>
          <a:xfrm>
            <a:off x="3801119" y="3639337"/>
            <a:ext cx="2140534" cy="136960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SassoonPrimaryInfant" pitchFamily="2" charset="0"/>
              </a:rPr>
              <a:t>. </a:t>
            </a:r>
            <a:r>
              <a:rPr lang="en-US" sz="1200" dirty="0">
                <a:solidFill>
                  <a:prstClr val="black"/>
                </a:solidFill>
                <a:latin typeface="SassoonPrimaryInfant" pitchFamily="2" charset="0"/>
              </a:rPr>
              <a:t>Find the pulse within the context of different songs/music with ease.</a:t>
            </a:r>
          </a:p>
          <a:p>
            <a:pPr lvl="0"/>
            <a:r>
              <a:rPr lang="en-US" sz="1200" dirty="0">
                <a:solidFill>
                  <a:prstClr val="black"/>
                </a:solidFill>
                <a:latin typeface="SassoonPrimaryInfant" pitchFamily="2" charset="0"/>
              </a:rPr>
              <a:t>. Play and perform in solo or ensemble contexts with confidence.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18947E09-D90F-4547-845C-B7E9F714AEF7}"/>
              </a:ext>
            </a:extLst>
          </p:cNvPr>
          <p:cNvSpPr txBox="1"/>
          <p:nvPr/>
        </p:nvSpPr>
        <p:spPr>
          <a:xfrm>
            <a:off x="8594758" y="833506"/>
            <a:ext cx="2055303" cy="22467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SassoonPrimaryInfant" pitchFamily="2" charset="0"/>
              </a:rPr>
              <a:t>. </a:t>
            </a:r>
            <a:r>
              <a:rPr lang="en-US" sz="1200" dirty="0">
                <a:solidFill>
                  <a:prstClr val="black"/>
                </a:solidFill>
                <a:latin typeface="SassoonPrimaryInfant" pitchFamily="2" charset="0"/>
              </a:rPr>
              <a:t>Listen with direction to a range of high quality music.</a:t>
            </a:r>
          </a:p>
          <a:p>
            <a:pPr lvl="0"/>
            <a:r>
              <a:rPr lang="en-US" sz="1200" dirty="0">
                <a:solidFill>
                  <a:prstClr val="black"/>
                </a:solidFill>
                <a:latin typeface="SassoonPrimaryInfant" pitchFamily="2" charset="0"/>
              </a:rPr>
              <a:t>. Find the pulse within the context of different songs/music with ease.</a:t>
            </a:r>
          </a:p>
          <a:p>
            <a:pPr lvl="0"/>
            <a:r>
              <a:rPr lang="en-US" sz="1200" dirty="0">
                <a:solidFill>
                  <a:prstClr val="black"/>
                </a:solidFill>
                <a:latin typeface="SassoonPrimaryInfant" pitchFamily="2" charset="0"/>
              </a:rPr>
              <a:t>. Begin to listen and recall sounds with increasing aural memory.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44418445-F942-41E1-9950-E877A9C80B4A}"/>
              </a:ext>
            </a:extLst>
          </p:cNvPr>
          <p:cNvSpPr txBox="1"/>
          <p:nvPr/>
        </p:nvSpPr>
        <p:spPr>
          <a:xfrm>
            <a:off x="5214237" y="752620"/>
            <a:ext cx="135901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00B0F0"/>
                </a:solidFill>
                <a:effectLst/>
                <a:uLnTx/>
                <a:uFillTx/>
                <a:latin typeface="SassoonPrimaryInfant" pitchFamily="2" charset="0"/>
              </a:rPr>
              <a:t>Knowledge</a:t>
            </a:r>
            <a:endParaRPr kumimoji="0" lang="en-GB" sz="18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9" name="TextBox 28">
            <a:extLst>
              <a:ext uri="{FF2B5EF4-FFF2-40B4-BE49-F238E27FC236}">
                <a16:creationId xmlns:a16="http://schemas.microsoft.com/office/drawing/2014/main" id="{DB2643C8-304B-4DE7-A89C-27FE885BC97A}"/>
              </a:ext>
            </a:extLst>
          </p:cNvPr>
          <p:cNvSpPr txBox="1"/>
          <p:nvPr/>
        </p:nvSpPr>
        <p:spPr>
          <a:xfrm>
            <a:off x="3977337" y="1160898"/>
            <a:ext cx="3906155"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SassoonPrimaryInfant" pitchFamily="2" charset="0"/>
              </a:rPr>
              <a:t>. </a:t>
            </a:r>
            <a:r>
              <a:rPr lang="en-US" sz="1200" dirty="0">
                <a:solidFill>
                  <a:prstClr val="black"/>
                </a:solidFill>
                <a:latin typeface="SassoonPrimaryInfant" pitchFamily="2" charset="0"/>
              </a:rPr>
              <a:t>Confidently recognise a range of musical instruments.</a:t>
            </a:r>
          </a:p>
          <a:p>
            <a:pPr lvl="0"/>
            <a:r>
              <a:rPr lang="en-US" sz="1200" dirty="0">
                <a:solidFill>
                  <a:prstClr val="black"/>
                </a:solidFill>
                <a:latin typeface="SassoonPrimaryInfant" pitchFamily="2" charset="0"/>
              </a:rPr>
              <a:t>. Understand that improvisation is when a composer makes up a tune within boundaries.</a:t>
            </a:r>
          </a:p>
          <a:p>
            <a:pPr lvl="0"/>
            <a:r>
              <a:rPr lang="en-US" sz="1200" dirty="0">
                <a:solidFill>
                  <a:prstClr val="black"/>
                </a:solidFill>
                <a:latin typeface="SassoonPrimaryInfant" pitchFamily="2" charset="0"/>
              </a:rPr>
              <a:t>. Understand that composition is when a composer writes down and records a musical idea.</a:t>
            </a:r>
          </a:p>
          <a:p>
            <a:pPr lvl="0"/>
            <a:r>
              <a:rPr lang="en-US" sz="1200" dirty="0">
                <a:solidFill>
                  <a:prstClr val="black"/>
                </a:solidFill>
                <a:latin typeface="SassoonPrimaryInfant" pitchFamily="2" charset="0"/>
              </a:rPr>
              <a:t>. Develop an understanding of formal, written notation which includes crotchets and rests.</a:t>
            </a:r>
            <a:endParaRPr kumimoji="0" lang="en-US" sz="1200" b="0" i="0" u="none" strike="noStrike" kern="1200" cap="none" spc="0" normalizeH="0" baseline="0" noProof="0" dirty="0">
              <a:ln>
                <a:noFill/>
              </a:ln>
              <a:solidFill>
                <a:prstClr val="black"/>
              </a:solidFill>
              <a:effectLst/>
              <a:uLnTx/>
              <a:uFillTx/>
              <a:latin typeface="SassoonPrimaryInfant" pitchFamily="2" charset="0"/>
            </a:endParaRPr>
          </a:p>
        </p:txBody>
      </p:sp>
      <p:sp>
        <p:nvSpPr>
          <p:cNvPr id="30" name="Rectangle 29">
            <a:extLst>
              <a:ext uri="{FF2B5EF4-FFF2-40B4-BE49-F238E27FC236}">
                <a16:creationId xmlns:a16="http://schemas.microsoft.com/office/drawing/2014/main" id="{C0F9C3BA-DCFE-48BD-AE0C-AEA35C425C01}"/>
              </a:ext>
            </a:extLst>
          </p:cNvPr>
          <p:cNvSpPr/>
          <p:nvPr/>
        </p:nvSpPr>
        <p:spPr>
          <a:xfrm>
            <a:off x="3910226" y="1144948"/>
            <a:ext cx="4049449" cy="139496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0FB3D312-0F40-472A-B455-0E2A5AB8023F}"/>
              </a:ext>
            </a:extLst>
          </p:cNvPr>
          <p:cNvSpPr txBox="1"/>
          <p:nvPr/>
        </p:nvSpPr>
        <p:spPr>
          <a:xfrm>
            <a:off x="491077" y="4735469"/>
            <a:ext cx="2925011" cy="1569660"/>
          </a:xfrm>
          <a:prstGeom prst="rect">
            <a:avLst/>
          </a:prstGeom>
          <a:noFill/>
          <a:ln>
            <a:solidFill>
              <a:schemeClr val="tx1"/>
            </a:solidFill>
          </a:ln>
        </p:spPr>
        <p:txBody>
          <a:bodyPr wrap="square" rtlCol="0">
            <a:spAutoFit/>
          </a:bodyPr>
          <a:lstStyle/>
          <a:p>
            <a:r>
              <a:rPr lang="en-US" sz="1200" b="1" u="sng" dirty="0">
                <a:latin typeface="SassoonPrimaryInfant" pitchFamily="2" charset="0"/>
              </a:rPr>
              <a:t>TVMS</a:t>
            </a:r>
          </a:p>
          <a:p>
            <a:r>
              <a:rPr lang="en-US" sz="1200" dirty="0">
                <a:latin typeface="SassoonPrimaryInfant" pitchFamily="2" charset="0"/>
              </a:rPr>
              <a:t>. 30 weeks of recorder lessons (every Tuesday afternoon for 50 minutes).</a:t>
            </a:r>
          </a:p>
          <a:p>
            <a:r>
              <a:rPr lang="en-US" sz="1200" dirty="0">
                <a:latin typeface="SassoonPrimaryInfant" pitchFamily="2" charset="0"/>
              </a:rPr>
              <a:t>. Snappy Christmas Sing. </a:t>
            </a:r>
          </a:p>
          <a:p>
            <a:r>
              <a:rPr lang="en-US" sz="1200" dirty="0">
                <a:latin typeface="SassoonPrimaryInfant" pitchFamily="2" charset="0"/>
              </a:rPr>
              <a:t>. Snappy Opera Sing.</a:t>
            </a:r>
          </a:p>
          <a:p>
            <a:r>
              <a:rPr lang="en-US" sz="1200" dirty="0">
                <a:latin typeface="SassoonPrimaryInfant" pitchFamily="2" charset="0"/>
              </a:rPr>
              <a:t>. 30 weeks whole school singing (every Wednesday 2 – 2:55pm) taught by Charlotte McLaughlin.</a:t>
            </a:r>
          </a:p>
        </p:txBody>
      </p:sp>
      <p:sp>
        <p:nvSpPr>
          <p:cNvPr id="32" name="TextBox 31">
            <a:extLst>
              <a:ext uri="{FF2B5EF4-FFF2-40B4-BE49-F238E27FC236}">
                <a16:creationId xmlns:a16="http://schemas.microsoft.com/office/drawing/2014/main" id="{0FB3D312-0F40-472A-B455-0E2A5AB8023F}"/>
              </a:ext>
            </a:extLst>
          </p:cNvPr>
          <p:cNvSpPr txBox="1"/>
          <p:nvPr/>
        </p:nvSpPr>
        <p:spPr>
          <a:xfrm>
            <a:off x="8857042" y="5103023"/>
            <a:ext cx="2529325" cy="1015663"/>
          </a:xfrm>
          <a:prstGeom prst="rect">
            <a:avLst/>
          </a:prstGeom>
          <a:noFill/>
          <a:ln>
            <a:solidFill>
              <a:schemeClr val="tx1"/>
            </a:solidFill>
          </a:ln>
        </p:spPr>
        <p:txBody>
          <a:bodyPr wrap="square" rtlCol="0">
            <a:spAutoFit/>
          </a:bodyPr>
          <a:lstStyle/>
          <a:p>
            <a:r>
              <a:rPr lang="en-US" sz="1200" b="1" u="sng" dirty="0">
                <a:latin typeface="SassoonPrimaryInfant" pitchFamily="2" charset="0"/>
              </a:rPr>
              <a:t>Performances</a:t>
            </a:r>
          </a:p>
          <a:p>
            <a:r>
              <a:rPr lang="en-US" sz="1200" dirty="0">
                <a:latin typeface="SassoonPrimaryInfant" pitchFamily="2" charset="0"/>
              </a:rPr>
              <a:t>. KS2 Christmas performance (to pupils and parents / guardians). </a:t>
            </a:r>
          </a:p>
          <a:p>
            <a:r>
              <a:rPr lang="en-US" sz="1200" dirty="0">
                <a:latin typeface="SassoonPrimaryInfant" pitchFamily="2" charset="0"/>
              </a:rPr>
              <a:t>. Family Worship (performed to pupils and parents). </a:t>
            </a:r>
          </a:p>
        </p:txBody>
      </p:sp>
    </p:spTree>
    <p:extLst>
      <p:ext uri="{BB962C8B-B14F-4D97-AF65-F5344CB8AC3E}">
        <p14:creationId xmlns:p14="http://schemas.microsoft.com/office/powerpoint/2010/main" val="351482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BCD16AF-13AE-4774-B30B-CF5CDEF95D21}"/>
              </a:ext>
            </a:extLst>
          </p:cNvPr>
          <p:cNvSpPr>
            <a:spLocks noGrp="1"/>
          </p:cNvSpPr>
          <p:nvPr>
            <p:ph type="subTitle" idx="1"/>
          </p:nvPr>
        </p:nvSpPr>
        <p:spPr>
          <a:xfrm>
            <a:off x="3788561" y="170941"/>
            <a:ext cx="4290037" cy="449153"/>
          </a:xfrm>
        </p:spPr>
        <p:txBody>
          <a:bodyPr>
            <a:normAutofit fontScale="85000" lnSpcReduction="10000"/>
          </a:bodyPr>
          <a:lstStyle/>
          <a:p>
            <a:r>
              <a:rPr lang="en-US" sz="2800" u="sng" dirty="0">
                <a:latin typeface="SassoonPrimaryInfant" pitchFamily="2" charset="0"/>
              </a:rPr>
              <a:t>Year 4 Music Learning Journey </a:t>
            </a:r>
            <a:endParaRPr lang="en-GB" sz="2800" u="sng" dirty="0">
              <a:latin typeface="SassoonPrimaryInfant" pitchFamily="2" charset="0"/>
            </a:endParaRPr>
          </a:p>
        </p:txBody>
      </p:sp>
      <p:grpSp>
        <p:nvGrpSpPr>
          <p:cNvPr id="21" name="Group 20">
            <a:extLst>
              <a:ext uri="{FF2B5EF4-FFF2-40B4-BE49-F238E27FC236}">
                <a16:creationId xmlns:a16="http://schemas.microsoft.com/office/drawing/2014/main" id="{2237F08B-3E44-4691-A172-53652DAF7329}"/>
              </a:ext>
            </a:extLst>
          </p:cNvPr>
          <p:cNvGrpSpPr/>
          <p:nvPr/>
        </p:nvGrpSpPr>
        <p:grpSpPr>
          <a:xfrm>
            <a:off x="4614240" y="2731120"/>
            <a:ext cx="3119050" cy="3634861"/>
            <a:chOff x="3129760" y="1877245"/>
            <a:chExt cx="3494598" cy="4230165"/>
          </a:xfrm>
        </p:grpSpPr>
        <p:pic>
          <p:nvPicPr>
            <p:cNvPr id="7" name="Picture 6">
              <a:extLst>
                <a:ext uri="{FF2B5EF4-FFF2-40B4-BE49-F238E27FC236}">
                  <a16:creationId xmlns:a16="http://schemas.microsoft.com/office/drawing/2014/main" id="{CB74E0EC-21D7-4879-ABDB-EA9CD4B022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751870">
              <a:off x="3170375" y="2022937"/>
              <a:ext cx="3453983" cy="4084473"/>
            </a:xfrm>
            <a:prstGeom prst="rect">
              <a:avLst/>
            </a:prstGeom>
          </p:spPr>
        </p:pic>
        <p:pic>
          <p:nvPicPr>
            <p:cNvPr id="10" name="Picture 9">
              <a:extLst>
                <a:ext uri="{FF2B5EF4-FFF2-40B4-BE49-F238E27FC236}">
                  <a16:creationId xmlns:a16="http://schemas.microsoft.com/office/drawing/2014/main" id="{3E2E5B2C-966D-474E-B559-04D201E1DAA0}"/>
                </a:ext>
              </a:extLst>
            </p:cNvPr>
            <p:cNvPicPr>
              <a:picLocks noChangeAspect="1"/>
            </p:cNvPicPr>
            <p:nvPr/>
          </p:nvPicPr>
          <p:blipFill rotWithShape="1">
            <a:blip r:embed="rId3">
              <a:extLst>
                <a:ext uri="{28A0092B-C50C-407E-A947-70E740481C1C}">
                  <a14:useLocalDpi xmlns:a14="http://schemas.microsoft.com/office/drawing/2010/main" val="0"/>
                </a:ext>
              </a:extLst>
            </a:blip>
            <a:srcRect l="17223" t="7669"/>
            <a:stretch/>
          </p:blipFill>
          <p:spPr>
            <a:xfrm rot="20785623">
              <a:off x="3129760" y="1877245"/>
              <a:ext cx="3337867" cy="4166303"/>
            </a:xfrm>
            <a:prstGeom prst="rect">
              <a:avLst/>
            </a:prstGeom>
          </p:spPr>
        </p:pic>
      </p:grpSp>
      <p:grpSp>
        <p:nvGrpSpPr>
          <p:cNvPr id="14" name="Group 13">
            <a:extLst>
              <a:ext uri="{FF2B5EF4-FFF2-40B4-BE49-F238E27FC236}">
                <a16:creationId xmlns:a16="http://schemas.microsoft.com/office/drawing/2014/main" id="{B22CC89F-E030-4D91-B2CB-5FC76E64FCA1}"/>
              </a:ext>
            </a:extLst>
          </p:cNvPr>
          <p:cNvGrpSpPr/>
          <p:nvPr/>
        </p:nvGrpSpPr>
        <p:grpSpPr>
          <a:xfrm>
            <a:off x="8897103" y="264576"/>
            <a:ext cx="3115932" cy="3804085"/>
            <a:chOff x="3911813" y="1904639"/>
            <a:chExt cx="3334987" cy="4198948"/>
          </a:xfrm>
        </p:grpSpPr>
        <p:pic>
          <p:nvPicPr>
            <p:cNvPr id="15" name="Picture 14">
              <a:extLst>
                <a:ext uri="{FF2B5EF4-FFF2-40B4-BE49-F238E27FC236}">
                  <a16:creationId xmlns:a16="http://schemas.microsoft.com/office/drawing/2014/main" id="{BE94521B-CC16-4EE2-A834-68676EC97BB7}"/>
                </a:ext>
              </a:extLst>
            </p:cNvPr>
            <p:cNvPicPr>
              <a:picLocks noChangeAspect="1"/>
            </p:cNvPicPr>
            <p:nvPr/>
          </p:nvPicPr>
          <p:blipFill rotWithShape="1">
            <a:blip r:embed="rId3">
              <a:extLst>
                <a:ext uri="{28A0092B-C50C-407E-A947-70E740481C1C}">
                  <a14:useLocalDpi xmlns:a14="http://schemas.microsoft.com/office/drawing/2010/main" val="0"/>
                </a:ext>
              </a:extLst>
            </a:blip>
            <a:srcRect l="17223" t="7669"/>
            <a:stretch/>
          </p:blipFill>
          <p:spPr>
            <a:xfrm rot="20785623">
              <a:off x="3911813" y="1904639"/>
              <a:ext cx="3334987" cy="4198948"/>
            </a:xfrm>
            <a:prstGeom prst="rect">
              <a:avLst/>
            </a:prstGeom>
          </p:spPr>
        </p:pic>
        <p:pic>
          <p:nvPicPr>
            <p:cNvPr id="16" name="Picture 15">
              <a:extLst>
                <a:ext uri="{FF2B5EF4-FFF2-40B4-BE49-F238E27FC236}">
                  <a16:creationId xmlns:a16="http://schemas.microsoft.com/office/drawing/2014/main" id="{D1A3E254-D4D7-4E8E-8CCF-D34E5A46FB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93944">
              <a:off x="3997588" y="1949690"/>
              <a:ext cx="3196990" cy="4057719"/>
            </a:xfrm>
            <a:prstGeom prst="rect">
              <a:avLst/>
            </a:prstGeom>
          </p:spPr>
        </p:pic>
      </p:grpSp>
      <p:grpSp>
        <p:nvGrpSpPr>
          <p:cNvPr id="18" name="Group 17">
            <a:extLst>
              <a:ext uri="{FF2B5EF4-FFF2-40B4-BE49-F238E27FC236}">
                <a16:creationId xmlns:a16="http://schemas.microsoft.com/office/drawing/2014/main" id="{5687D3D3-1658-47FF-8359-526C83FCD183}"/>
              </a:ext>
            </a:extLst>
          </p:cNvPr>
          <p:cNvGrpSpPr/>
          <p:nvPr/>
        </p:nvGrpSpPr>
        <p:grpSpPr>
          <a:xfrm>
            <a:off x="209791" y="274359"/>
            <a:ext cx="3136780" cy="3673687"/>
            <a:chOff x="1159221" y="1814646"/>
            <a:chExt cx="3283607" cy="3970545"/>
          </a:xfrm>
        </p:grpSpPr>
        <p:pic>
          <p:nvPicPr>
            <p:cNvPr id="19" name="Picture 18">
              <a:extLst>
                <a:ext uri="{FF2B5EF4-FFF2-40B4-BE49-F238E27FC236}">
                  <a16:creationId xmlns:a16="http://schemas.microsoft.com/office/drawing/2014/main" id="{C0C95E12-C6C5-4159-AB36-7BABE9918C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93944">
              <a:off x="1191852" y="1846695"/>
              <a:ext cx="3250976" cy="3938496"/>
            </a:xfrm>
            <a:prstGeom prst="rect">
              <a:avLst/>
            </a:prstGeom>
          </p:spPr>
        </p:pic>
        <p:pic>
          <p:nvPicPr>
            <p:cNvPr id="20" name="Picture 19">
              <a:extLst>
                <a:ext uri="{FF2B5EF4-FFF2-40B4-BE49-F238E27FC236}">
                  <a16:creationId xmlns:a16="http://schemas.microsoft.com/office/drawing/2014/main" id="{B3D05005-B743-4EE8-A4F8-C3257C683B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751870">
              <a:off x="1159221" y="1814646"/>
              <a:ext cx="3252433" cy="3846132"/>
            </a:xfrm>
            <a:prstGeom prst="rect">
              <a:avLst/>
            </a:prstGeom>
          </p:spPr>
        </p:pic>
      </p:grpSp>
      <p:sp>
        <p:nvSpPr>
          <p:cNvPr id="22" name="TextBox 21">
            <a:extLst>
              <a:ext uri="{FF2B5EF4-FFF2-40B4-BE49-F238E27FC236}">
                <a16:creationId xmlns:a16="http://schemas.microsoft.com/office/drawing/2014/main" id="{6BA7F275-EC7C-4340-8896-3FED2B2D1479}"/>
              </a:ext>
            </a:extLst>
          </p:cNvPr>
          <p:cNvSpPr txBox="1"/>
          <p:nvPr/>
        </p:nvSpPr>
        <p:spPr>
          <a:xfrm>
            <a:off x="384165" y="420039"/>
            <a:ext cx="1359016"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B0F0"/>
                </a:solidFill>
                <a:effectLst/>
                <a:uLnTx/>
                <a:uFillTx/>
                <a:latin typeface="SassoonPrimaryInfant" pitchFamily="2" charset="0"/>
              </a:rPr>
              <a:t>Singing</a:t>
            </a:r>
            <a:endParaRPr kumimoji="0" lang="en-GB" sz="20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3" name="TextBox 22">
            <a:extLst>
              <a:ext uri="{FF2B5EF4-FFF2-40B4-BE49-F238E27FC236}">
                <a16:creationId xmlns:a16="http://schemas.microsoft.com/office/drawing/2014/main" id="{AA0B719F-6506-4B8D-BEAB-5627FF80FDB4}"/>
              </a:ext>
            </a:extLst>
          </p:cNvPr>
          <p:cNvSpPr txBox="1"/>
          <p:nvPr/>
        </p:nvSpPr>
        <p:spPr>
          <a:xfrm>
            <a:off x="8863637" y="395517"/>
            <a:ext cx="1359016"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B0F0"/>
                </a:solidFill>
                <a:effectLst/>
                <a:uLnTx/>
                <a:uFillTx/>
                <a:latin typeface="SassoonPrimaryInfant" pitchFamily="2" charset="0"/>
              </a:rPr>
              <a:t>Listening</a:t>
            </a:r>
            <a:endParaRPr kumimoji="0" lang="en-GB" sz="20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4" name="TextBox 23">
            <a:extLst>
              <a:ext uri="{FF2B5EF4-FFF2-40B4-BE49-F238E27FC236}">
                <a16:creationId xmlns:a16="http://schemas.microsoft.com/office/drawing/2014/main" id="{1FD4E51B-BCED-4FB4-8810-6B0441B1533E}"/>
              </a:ext>
            </a:extLst>
          </p:cNvPr>
          <p:cNvSpPr txBox="1"/>
          <p:nvPr/>
        </p:nvSpPr>
        <p:spPr>
          <a:xfrm>
            <a:off x="3554495" y="3149127"/>
            <a:ext cx="261927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B0F0"/>
                </a:solidFill>
                <a:effectLst/>
                <a:uLnTx/>
                <a:uFillTx/>
                <a:latin typeface="SassoonPrimaryInfant" pitchFamily="2" charset="0"/>
              </a:rPr>
              <a:t>Playing and Performing</a:t>
            </a:r>
            <a:endParaRPr kumimoji="0" lang="en-GB" sz="20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5" name="TextBox 24">
            <a:extLst>
              <a:ext uri="{FF2B5EF4-FFF2-40B4-BE49-F238E27FC236}">
                <a16:creationId xmlns:a16="http://schemas.microsoft.com/office/drawing/2014/main" id="{0FB3D312-0F40-472A-B455-0E2A5AB8023F}"/>
              </a:ext>
            </a:extLst>
          </p:cNvPr>
          <p:cNvSpPr txBox="1"/>
          <p:nvPr/>
        </p:nvSpPr>
        <p:spPr>
          <a:xfrm>
            <a:off x="357978" y="820149"/>
            <a:ext cx="1688967" cy="1000274"/>
          </a:xfrm>
          <a:prstGeom prst="rect">
            <a:avLst/>
          </a:prstGeom>
          <a:noFill/>
        </p:spPr>
        <p:txBody>
          <a:bodyPr wrap="square" rtlCol="0">
            <a:spAutoFit/>
          </a:bodyPr>
          <a:lstStyle/>
          <a:p>
            <a:pPr lvl="0"/>
            <a:r>
              <a:rPr kumimoji="0" lang="en-US" sz="1200" b="0" i="0" u="none" strike="noStrike" kern="1200" cap="none" spc="0" normalizeH="0" baseline="0" noProof="0" dirty="0">
                <a:ln>
                  <a:noFill/>
                </a:ln>
                <a:solidFill>
                  <a:prstClr val="black"/>
                </a:solidFill>
                <a:effectLst/>
                <a:uLnTx/>
                <a:uFillTx/>
                <a:latin typeface="SassoonPrimaryInfant" pitchFamily="2" charset="0"/>
              </a:rPr>
              <a:t>. </a:t>
            </a:r>
            <a:r>
              <a:rPr lang="en-US" sz="1200" dirty="0">
                <a:solidFill>
                  <a:prstClr val="black"/>
                </a:solidFill>
                <a:latin typeface="SassoonPrimaryInfant" pitchFamily="2" charset="0"/>
              </a:rPr>
              <a:t>Sing as part of an ensemble with confidence and precision.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019ECA2A-EDEB-451A-AD96-EEB568DB2666}"/>
              </a:ext>
            </a:extLst>
          </p:cNvPr>
          <p:cNvSpPr txBox="1"/>
          <p:nvPr/>
        </p:nvSpPr>
        <p:spPr>
          <a:xfrm>
            <a:off x="3727391" y="3613644"/>
            <a:ext cx="2294881" cy="172354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SassoonPrimaryInfant" pitchFamily="2" charset="0"/>
              </a:rPr>
              <a:t>. </a:t>
            </a:r>
            <a:r>
              <a:rPr lang="en-US" sz="1200" dirty="0">
                <a:solidFill>
                  <a:prstClr val="black"/>
                </a:solidFill>
                <a:latin typeface="SassoonPrimaryInfant" pitchFamily="2" charset="0"/>
              </a:rPr>
              <a:t>Copy increasingly challenging rhythms using body percussion and untuned instruments where appropriate.</a:t>
            </a:r>
          </a:p>
          <a:p>
            <a:pPr lvl="0"/>
            <a:r>
              <a:rPr lang="en-US" sz="1200" dirty="0">
                <a:solidFill>
                  <a:prstClr val="black"/>
                </a:solidFill>
                <a:latin typeface="SassoonPrimaryInfant" pitchFamily="2" charset="0"/>
              </a:rPr>
              <a:t>. Play and perform in solo or ensemble contexts with increasing confidence.</a:t>
            </a:r>
          </a:p>
          <a:p>
            <a:pPr lvl="0"/>
            <a:endParaRPr lang="en-US" sz="1100" dirty="0">
              <a:solidFill>
                <a:prstClr val="black"/>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18947E09-D90F-4547-845C-B7E9F714AEF7}"/>
              </a:ext>
            </a:extLst>
          </p:cNvPr>
          <p:cNvSpPr txBox="1"/>
          <p:nvPr/>
        </p:nvSpPr>
        <p:spPr>
          <a:xfrm>
            <a:off x="8504410" y="848466"/>
            <a:ext cx="2077470" cy="206210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SassoonPrimaryInfant" pitchFamily="2" charset="0"/>
              </a:rPr>
              <a:t>. </a:t>
            </a:r>
            <a:r>
              <a:rPr lang="en-US" sz="1200" dirty="0">
                <a:solidFill>
                  <a:prstClr val="black"/>
                </a:solidFill>
                <a:latin typeface="SassoonPrimaryInfant" pitchFamily="2" charset="0"/>
              </a:rPr>
              <a:t>Copy increasingly challenging rhythms using body percussion and untuned instruments where appropriate.</a:t>
            </a:r>
          </a:p>
          <a:p>
            <a:pPr lvl="0"/>
            <a:r>
              <a:rPr lang="en-US" sz="1200" dirty="0">
                <a:solidFill>
                  <a:prstClr val="black"/>
                </a:solidFill>
                <a:latin typeface="SassoonPrimaryInfant" pitchFamily="2" charset="0"/>
              </a:rPr>
              <a:t>. Listen to and recall sounds with increasing aural memory.</a:t>
            </a:r>
          </a:p>
          <a:p>
            <a:pPr lvl="0"/>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44418445-F942-41E1-9950-E877A9C80B4A}"/>
              </a:ext>
            </a:extLst>
          </p:cNvPr>
          <p:cNvSpPr txBox="1"/>
          <p:nvPr/>
        </p:nvSpPr>
        <p:spPr>
          <a:xfrm>
            <a:off x="5214237" y="752620"/>
            <a:ext cx="135901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00B0F0"/>
                </a:solidFill>
                <a:effectLst/>
                <a:uLnTx/>
                <a:uFillTx/>
                <a:latin typeface="SassoonPrimaryInfant" pitchFamily="2" charset="0"/>
              </a:rPr>
              <a:t>Knowledge</a:t>
            </a:r>
            <a:endParaRPr kumimoji="0" lang="en-GB" sz="18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9" name="TextBox 28">
            <a:extLst>
              <a:ext uri="{FF2B5EF4-FFF2-40B4-BE49-F238E27FC236}">
                <a16:creationId xmlns:a16="http://schemas.microsoft.com/office/drawing/2014/main" id="{DB2643C8-304B-4DE7-A89C-27FE885BC97A}"/>
              </a:ext>
            </a:extLst>
          </p:cNvPr>
          <p:cNvSpPr txBox="1"/>
          <p:nvPr/>
        </p:nvSpPr>
        <p:spPr>
          <a:xfrm>
            <a:off x="3994115" y="1160898"/>
            <a:ext cx="3906155" cy="155427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SassoonPrimaryInfant" pitchFamily="2" charset="0"/>
              </a:rPr>
              <a:t>. </a:t>
            </a:r>
            <a:r>
              <a:rPr lang="en-US" sz="1200" dirty="0">
                <a:solidFill>
                  <a:prstClr val="black"/>
                </a:solidFill>
                <a:latin typeface="SassoonPrimaryInfant" pitchFamily="2" charset="0"/>
              </a:rPr>
              <a:t>Confidently recognise a range of musical instruments and the different sounds they make.</a:t>
            </a:r>
          </a:p>
          <a:p>
            <a:pPr lvl="0"/>
            <a:r>
              <a:rPr lang="en-US" sz="1200" dirty="0">
                <a:solidFill>
                  <a:prstClr val="black"/>
                </a:solidFill>
                <a:latin typeface="SassoonPrimaryInfant" pitchFamily="2" charset="0"/>
              </a:rPr>
              <a:t>. Confidently recognise and explore a range of musical styles and traditions and know their basic style indicators.</a:t>
            </a:r>
          </a:p>
          <a:p>
            <a:pPr lvl="0"/>
            <a:r>
              <a:rPr lang="en-US" sz="1200" dirty="0">
                <a:solidFill>
                  <a:prstClr val="black"/>
                </a:solidFill>
                <a:latin typeface="SassoonPrimaryInfant" pitchFamily="2" charset="0"/>
              </a:rPr>
              <a:t>. Use musical language to appraise a piece or style of music.</a:t>
            </a:r>
          </a:p>
          <a:p>
            <a:pPr lvl="0"/>
            <a:r>
              <a:rPr lang="en-US" sz="1200" dirty="0">
                <a:solidFill>
                  <a:prstClr val="black"/>
                </a:solidFill>
                <a:latin typeface="SassoonPrimaryInfant" pitchFamily="2" charset="0"/>
              </a:rPr>
              <a:t>. Develop an understanding of formal, written notation which includes minims and quavers.</a:t>
            </a:r>
          </a:p>
          <a:p>
            <a:pPr lvl="0"/>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C0F9C3BA-DCFE-48BD-AE0C-AEA35C425C01}"/>
              </a:ext>
            </a:extLst>
          </p:cNvPr>
          <p:cNvSpPr/>
          <p:nvPr/>
        </p:nvSpPr>
        <p:spPr>
          <a:xfrm>
            <a:off x="3910226" y="1144948"/>
            <a:ext cx="4049449" cy="139496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0FB3D312-0F40-472A-B455-0E2A5AB8023F}"/>
              </a:ext>
            </a:extLst>
          </p:cNvPr>
          <p:cNvSpPr txBox="1"/>
          <p:nvPr/>
        </p:nvSpPr>
        <p:spPr>
          <a:xfrm>
            <a:off x="491077" y="4735469"/>
            <a:ext cx="2925011" cy="1569660"/>
          </a:xfrm>
          <a:prstGeom prst="rect">
            <a:avLst/>
          </a:prstGeom>
          <a:noFill/>
          <a:ln>
            <a:solidFill>
              <a:schemeClr val="tx1"/>
            </a:solidFill>
          </a:ln>
        </p:spPr>
        <p:txBody>
          <a:bodyPr wrap="square" rtlCol="0">
            <a:spAutoFit/>
          </a:bodyPr>
          <a:lstStyle/>
          <a:p>
            <a:r>
              <a:rPr lang="en-US" sz="1200" b="1" u="sng" dirty="0">
                <a:latin typeface="SassoonPrimaryInfant" pitchFamily="2" charset="0"/>
              </a:rPr>
              <a:t>TVMS</a:t>
            </a:r>
          </a:p>
          <a:p>
            <a:r>
              <a:rPr lang="en-US" sz="1200" dirty="0">
                <a:latin typeface="SassoonPrimaryInfant" pitchFamily="2" charset="0"/>
              </a:rPr>
              <a:t>. Taiko Drums session (every Friday afternoon).</a:t>
            </a:r>
          </a:p>
          <a:p>
            <a:r>
              <a:rPr lang="en-US" sz="1200" dirty="0">
                <a:latin typeface="SassoonPrimaryInfant" pitchFamily="2" charset="0"/>
              </a:rPr>
              <a:t>. Snappy Christmas Sing. </a:t>
            </a:r>
          </a:p>
          <a:p>
            <a:r>
              <a:rPr lang="en-US" sz="1200" dirty="0">
                <a:latin typeface="SassoonPrimaryInfant" pitchFamily="2" charset="0"/>
              </a:rPr>
              <a:t>. Snappy Opera Sing.</a:t>
            </a:r>
          </a:p>
          <a:p>
            <a:r>
              <a:rPr lang="en-US" sz="1200" dirty="0">
                <a:latin typeface="SassoonPrimaryInfant" pitchFamily="2" charset="0"/>
              </a:rPr>
              <a:t>. 30 weeks whole school singing (every Wednesday 2 – 2:55pm) taught by Charlotte McLaughlin.</a:t>
            </a:r>
          </a:p>
        </p:txBody>
      </p:sp>
      <p:sp>
        <p:nvSpPr>
          <p:cNvPr id="32" name="TextBox 31">
            <a:extLst>
              <a:ext uri="{FF2B5EF4-FFF2-40B4-BE49-F238E27FC236}">
                <a16:creationId xmlns:a16="http://schemas.microsoft.com/office/drawing/2014/main" id="{0FB3D312-0F40-472A-B455-0E2A5AB8023F}"/>
              </a:ext>
            </a:extLst>
          </p:cNvPr>
          <p:cNvSpPr txBox="1"/>
          <p:nvPr/>
        </p:nvSpPr>
        <p:spPr>
          <a:xfrm>
            <a:off x="8863637" y="5113607"/>
            <a:ext cx="2529325" cy="1015663"/>
          </a:xfrm>
          <a:prstGeom prst="rect">
            <a:avLst/>
          </a:prstGeom>
          <a:noFill/>
          <a:ln>
            <a:solidFill>
              <a:schemeClr val="tx1"/>
            </a:solidFill>
          </a:ln>
        </p:spPr>
        <p:txBody>
          <a:bodyPr wrap="square" rtlCol="0">
            <a:spAutoFit/>
          </a:bodyPr>
          <a:lstStyle/>
          <a:p>
            <a:r>
              <a:rPr lang="en-US" sz="1200" b="1" u="sng" dirty="0">
                <a:latin typeface="SassoonPrimaryInfant" pitchFamily="2" charset="0"/>
              </a:rPr>
              <a:t>Performances</a:t>
            </a:r>
          </a:p>
          <a:p>
            <a:r>
              <a:rPr lang="en-US" sz="1200" dirty="0">
                <a:latin typeface="SassoonPrimaryInfant" pitchFamily="2" charset="0"/>
              </a:rPr>
              <a:t>. KS2 Christmas performance (to pupils and parents / guardians). </a:t>
            </a:r>
          </a:p>
          <a:p>
            <a:r>
              <a:rPr lang="en-US" sz="1200" dirty="0">
                <a:latin typeface="SassoonPrimaryInfant" pitchFamily="2" charset="0"/>
              </a:rPr>
              <a:t>. Family Worship (performed to pupils and parents). </a:t>
            </a:r>
          </a:p>
        </p:txBody>
      </p:sp>
    </p:spTree>
    <p:extLst>
      <p:ext uri="{BB962C8B-B14F-4D97-AF65-F5344CB8AC3E}">
        <p14:creationId xmlns:p14="http://schemas.microsoft.com/office/powerpoint/2010/main" val="3273960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BCD16AF-13AE-4774-B30B-CF5CDEF95D21}"/>
              </a:ext>
            </a:extLst>
          </p:cNvPr>
          <p:cNvSpPr>
            <a:spLocks noGrp="1"/>
          </p:cNvSpPr>
          <p:nvPr>
            <p:ph type="subTitle" idx="1"/>
          </p:nvPr>
        </p:nvSpPr>
        <p:spPr>
          <a:xfrm>
            <a:off x="3788561" y="170941"/>
            <a:ext cx="4290037" cy="449153"/>
          </a:xfrm>
        </p:spPr>
        <p:txBody>
          <a:bodyPr>
            <a:normAutofit fontScale="85000" lnSpcReduction="10000"/>
          </a:bodyPr>
          <a:lstStyle/>
          <a:p>
            <a:r>
              <a:rPr lang="en-US" sz="2800" u="sng" dirty="0">
                <a:latin typeface="SassoonPrimaryInfant" pitchFamily="2" charset="0"/>
              </a:rPr>
              <a:t>Year 5 Music Learning Journey </a:t>
            </a:r>
            <a:endParaRPr lang="en-GB" sz="2800" u="sng" dirty="0">
              <a:latin typeface="SassoonPrimaryInfant" pitchFamily="2" charset="0"/>
            </a:endParaRPr>
          </a:p>
        </p:txBody>
      </p:sp>
      <p:grpSp>
        <p:nvGrpSpPr>
          <p:cNvPr id="21" name="Group 20">
            <a:extLst>
              <a:ext uri="{FF2B5EF4-FFF2-40B4-BE49-F238E27FC236}">
                <a16:creationId xmlns:a16="http://schemas.microsoft.com/office/drawing/2014/main" id="{2237F08B-3E44-4691-A172-53652DAF7329}"/>
              </a:ext>
            </a:extLst>
          </p:cNvPr>
          <p:cNvGrpSpPr/>
          <p:nvPr/>
        </p:nvGrpSpPr>
        <p:grpSpPr>
          <a:xfrm>
            <a:off x="4788963" y="2787510"/>
            <a:ext cx="3119050" cy="3634861"/>
            <a:chOff x="3129760" y="1877245"/>
            <a:chExt cx="3494598" cy="4230165"/>
          </a:xfrm>
        </p:grpSpPr>
        <p:pic>
          <p:nvPicPr>
            <p:cNvPr id="7" name="Picture 6">
              <a:extLst>
                <a:ext uri="{FF2B5EF4-FFF2-40B4-BE49-F238E27FC236}">
                  <a16:creationId xmlns:a16="http://schemas.microsoft.com/office/drawing/2014/main" id="{CB74E0EC-21D7-4879-ABDB-EA9CD4B022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751870">
              <a:off x="3170375" y="2022937"/>
              <a:ext cx="3453983" cy="4084473"/>
            </a:xfrm>
            <a:prstGeom prst="rect">
              <a:avLst/>
            </a:prstGeom>
          </p:spPr>
        </p:pic>
        <p:pic>
          <p:nvPicPr>
            <p:cNvPr id="10" name="Picture 9">
              <a:extLst>
                <a:ext uri="{FF2B5EF4-FFF2-40B4-BE49-F238E27FC236}">
                  <a16:creationId xmlns:a16="http://schemas.microsoft.com/office/drawing/2014/main" id="{3E2E5B2C-966D-474E-B559-04D201E1DAA0}"/>
                </a:ext>
              </a:extLst>
            </p:cNvPr>
            <p:cNvPicPr>
              <a:picLocks noChangeAspect="1"/>
            </p:cNvPicPr>
            <p:nvPr/>
          </p:nvPicPr>
          <p:blipFill rotWithShape="1">
            <a:blip r:embed="rId3">
              <a:extLst>
                <a:ext uri="{28A0092B-C50C-407E-A947-70E740481C1C}">
                  <a14:useLocalDpi xmlns:a14="http://schemas.microsoft.com/office/drawing/2010/main" val="0"/>
                </a:ext>
              </a:extLst>
            </a:blip>
            <a:srcRect l="17223" t="7669"/>
            <a:stretch/>
          </p:blipFill>
          <p:spPr>
            <a:xfrm rot="20785623">
              <a:off x="3129760" y="1877245"/>
              <a:ext cx="3337867" cy="4166303"/>
            </a:xfrm>
            <a:prstGeom prst="rect">
              <a:avLst/>
            </a:prstGeom>
          </p:spPr>
        </p:pic>
      </p:grpSp>
      <p:grpSp>
        <p:nvGrpSpPr>
          <p:cNvPr id="14" name="Group 13">
            <a:extLst>
              <a:ext uri="{FF2B5EF4-FFF2-40B4-BE49-F238E27FC236}">
                <a16:creationId xmlns:a16="http://schemas.microsoft.com/office/drawing/2014/main" id="{B22CC89F-E030-4D91-B2CB-5FC76E64FCA1}"/>
              </a:ext>
            </a:extLst>
          </p:cNvPr>
          <p:cNvGrpSpPr/>
          <p:nvPr/>
        </p:nvGrpSpPr>
        <p:grpSpPr>
          <a:xfrm>
            <a:off x="8897103" y="264576"/>
            <a:ext cx="3115932" cy="3804085"/>
            <a:chOff x="3911813" y="1904639"/>
            <a:chExt cx="3334987" cy="4198948"/>
          </a:xfrm>
        </p:grpSpPr>
        <p:pic>
          <p:nvPicPr>
            <p:cNvPr id="15" name="Picture 14">
              <a:extLst>
                <a:ext uri="{FF2B5EF4-FFF2-40B4-BE49-F238E27FC236}">
                  <a16:creationId xmlns:a16="http://schemas.microsoft.com/office/drawing/2014/main" id="{BE94521B-CC16-4EE2-A834-68676EC97BB7}"/>
                </a:ext>
              </a:extLst>
            </p:cNvPr>
            <p:cNvPicPr>
              <a:picLocks noChangeAspect="1"/>
            </p:cNvPicPr>
            <p:nvPr/>
          </p:nvPicPr>
          <p:blipFill rotWithShape="1">
            <a:blip r:embed="rId3">
              <a:extLst>
                <a:ext uri="{28A0092B-C50C-407E-A947-70E740481C1C}">
                  <a14:useLocalDpi xmlns:a14="http://schemas.microsoft.com/office/drawing/2010/main" val="0"/>
                </a:ext>
              </a:extLst>
            </a:blip>
            <a:srcRect l="17223" t="7669"/>
            <a:stretch/>
          </p:blipFill>
          <p:spPr>
            <a:xfrm rot="20785623">
              <a:off x="3911813" y="1904639"/>
              <a:ext cx="3334987" cy="4198948"/>
            </a:xfrm>
            <a:prstGeom prst="rect">
              <a:avLst/>
            </a:prstGeom>
          </p:spPr>
        </p:pic>
        <p:pic>
          <p:nvPicPr>
            <p:cNvPr id="16" name="Picture 15">
              <a:extLst>
                <a:ext uri="{FF2B5EF4-FFF2-40B4-BE49-F238E27FC236}">
                  <a16:creationId xmlns:a16="http://schemas.microsoft.com/office/drawing/2014/main" id="{D1A3E254-D4D7-4E8E-8CCF-D34E5A46FB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93944">
              <a:off x="3997588" y="1949690"/>
              <a:ext cx="3196990" cy="4057719"/>
            </a:xfrm>
            <a:prstGeom prst="rect">
              <a:avLst/>
            </a:prstGeom>
          </p:spPr>
        </p:pic>
      </p:grpSp>
      <p:grpSp>
        <p:nvGrpSpPr>
          <p:cNvPr id="18" name="Group 17">
            <a:extLst>
              <a:ext uri="{FF2B5EF4-FFF2-40B4-BE49-F238E27FC236}">
                <a16:creationId xmlns:a16="http://schemas.microsoft.com/office/drawing/2014/main" id="{5687D3D3-1658-47FF-8359-526C83FCD183}"/>
              </a:ext>
            </a:extLst>
          </p:cNvPr>
          <p:cNvGrpSpPr/>
          <p:nvPr/>
        </p:nvGrpSpPr>
        <p:grpSpPr>
          <a:xfrm>
            <a:off x="406404" y="420039"/>
            <a:ext cx="3136780" cy="3673687"/>
            <a:chOff x="1159221" y="1814646"/>
            <a:chExt cx="3283607" cy="3970545"/>
          </a:xfrm>
        </p:grpSpPr>
        <p:pic>
          <p:nvPicPr>
            <p:cNvPr id="19" name="Picture 18">
              <a:extLst>
                <a:ext uri="{FF2B5EF4-FFF2-40B4-BE49-F238E27FC236}">
                  <a16:creationId xmlns:a16="http://schemas.microsoft.com/office/drawing/2014/main" id="{C0C95E12-C6C5-4159-AB36-7BABE9918C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93944">
              <a:off x="1191852" y="1846695"/>
              <a:ext cx="3250976" cy="3938496"/>
            </a:xfrm>
            <a:prstGeom prst="rect">
              <a:avLst/>
            </a:prstGeom>
          </p:spPr>
        </p:pic>
        <p:pic>
          <p:nvPicPr>
            <p:cNvPr id="20" name="Picture 19">
              <a:extLst>
                <a:ext uri="{FF2B5EF4-FFF2-40B4-BE49-F238E27FC236}">
                  <a16:creationId xmlns:a16="http://schemas.microsoft.com/office/drawing/2014/main" id="{B3D05005-B743-4EE8-A4F8-C3257C683B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751870">
              <a:off x="1159221" y="1814646"/>
              <a:ext cx="3252433" cy="3846132"/>
            </a:xfrm>
            <a:prstGeom prst="rect">
              <a:avLst/>
            </a:prstGeom>
          </p:spPr>
        </p:pic>
      </p:grpSp>
      <p:sp>
        <p:nvSpPr>
          <p:cNvPr id="22" name="TextBox 21">
            <a:extLst>
              <a:ext uri="{FF2B5EF4-FFF2-40B4-BE49-F238E27FC236}">
                <a16:creationId xmlns:a16="http://schemas.microsoft.com/office/drawing/2014/main" id="{6BA7F275-EC7C-4340-8896-3FED2B2D1479}"/>
              </a:ext>
            </a:extLst>
          </p:cNvPr>
          <p:cNvSpPr txBox="1"/>
          <p:nvPr/>
        </p:nvSpPr>
        <p:spPr>
          <a:xfrm>
            <a:off x="384165" y="420039"/>
            <a:ext cx="1359016"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B0F0"/>
                </a:solidFill>
                <a:effectLst/>
                <a:uLnTx/>
                <a:uFillTx/>
                <a:latin typeface="SassoonPrimaryInfant" pitchFamily="2" charset="0"/>
              </a:rPr>
              <a:t>Singing</a:t>
            </a:r>
            <a:endParaRPr kumimoji="0" lang="en-GB" sz="20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3" name="TextBox 22">
            <a:extLst>
              <a:ext uri="{FF2B5EF4-FFF2-40B4-BE49-F238E27FC236}">
                <a16:creationId xmlns:a16="http://schemas.microsoft.com/office/drawing/2014/main" id="{AA0B719F-6506-4B8D-BEAB-5627FF80FDB4}"/>
              </a:ext>
            </a:extLst>
          </p:cNvPr>
          <p:cNvSpPr txBox="1"/>
          <p:nvPr/>
        </p:nvSpPr>
        <p:spPr>
          <a:xfrm>
            <a:off x="8885936" y="391723"/>
            <a:ext cx="1359016"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B0F0"/>
                </a:solidFill>
                <a:effectLst/>
                <a:uLnTx/>
                <a:uFillTx/>
                <a:latin typeface="SassoonPrimaryInfant" pitchFamily="2" charset="0"/>
              </a:rPr>
              <a:t>Listening</a:t>
            </a:r>
            <a:endParaRPr kumimoji="0" lang="en-GB" sz="20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4" name="TextBox 23">
            <a:extLst>
              <a:ext uri="{FF2B5EF4-FFF2-40B4-BE49-F238E27FC236}">
                <a16:creationId xmlns:a16="http://schemas.microsoft.com/office/drawing/2014/main" id="{1FD4E51B-BCED-4FB4-8810-6B0441B1533E}"/>
              </a:ext>
            </a:extLst>
          </p:cNvPr>
          <p:cNvSpPr txBox="1"/>
          <p:nvPr/>
        </p:nvSpPr>
        <p:spPr>
          <a:xfrm>
            <a:off x="3651330" y="3059560"/>
            <a:ext cx="261927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B0F0"/>
                </a:solidFill>
                <a:effectLst/>
                <a:uLnTx/>
                <a:uFillTx/>
                <a:latin typeface="SassoonPrimaryInfant" pitchFamily="2" charset="0"/>
              </a:rPr>
              <a:t>Playing and Performing</a:t>
            </a:r>
            <a:endParaRPr kumimoji="0" lang="en-GB" sz="20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5" name="TextBox 24">
            <a:extLst>
              <a:ext uri="{FF2B5EF4-FFF2-40B4-BE49-F238E27FC236}">
                <a16:creationId xmlns:a16="http://schemas.microsoft.com/office/drawing/2014/main" id="{0FB3D312-0F40-472A-B455-0E2A5AB8023F}"/>
              </a:ext>
            </a:extLst>
          </p:cNvPr>
          <p:cNvSpPr txBox="1"/>
          <p:nvPr/>
        </p:nvSpPr>
        <p:spPr>
          <a:xfrm>
            <a:off x="395049" y="783078"/>
            <a:ext cx="1680693" cy="192360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SassoonPrimaryInfant" pitchFamily="2" charset="0"/>
              </a:rPr>
              <a:t>. </a:t>
            </a:r>
            <a:r>
              <a:rPr lang="en-US" sz="1200" dirty="0">
                <a:solidFill>
                  <a:prstClr val="black"/>
                </a:solidFill>
                <a:latin typeface="SassoonPrimaryInfant" pitchFamily="2" charset="0"/>
              </a:rPr>
              <a:t>Improvise with increasing confidence using own voice, rhythms and varied pitch.</a:t>
            </a:r>
          </a:p>
          <a:p>
            <a:pPr lvl="0"/>
            <a:r>
              <a:rPr lang="en-US" sz="1200" dirty="0">
                <a:solidFill>
                  <a:prstClr val="black"/>
                </a:solidFill>
                <a:latin typeface="SassoonPrimaryInfant" pitchFamily="2" charset="0"/>
              </a:rPr>
              <a:t>. Sing as part of an ensemble with increasing confidence and precision.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019ECA2A-EDEB-451A-AD96-EEB568DB2666}"/>
              </a:ext>
            </a:extLst>
          </p:cNvPr>
          <p:cNvSpPr txBox="1"/>
          <p:nvPr/>
        </p:nvSpPr>
        <p:spPr>
          <a:xfrm>
            <a:off x="3657431" y="3459670"/>
            <a:ext cx="2613169" cy="1908215"/>
          </a:xfrm>
          <a:prstGeom prst="rect">
            <a:avLst/>
          </a:prstGeom>
          <a:noFill/>
        </p:spPr>
        <p:txBody>
          <a:bodyPr wrap="square" rtlCol="0">
            <a:spAutoFit/>
          </a:bodyPr>
          <a:lstStyle/>
          <a:p>
            <a:pPr lvl="0"/>
            <a:r>
              <a:rPr lang="en-US" sz="1200" dirty="0">
                <a:solidFill>
                  <a:prstClr val="black"/>
                </a:solidFill>
                <a:latin typeface="SassoonPrimaryInfant" pitchFamily="2" charset="0"/>
              </a:rPr>
              <a:t>. Compose complex rhythms from an increasing aural memory.</a:t>
            </a:r>
          </a:p>
          <a:p>
            <a:pPr lvl="0"/>
            <a:r>
              <a:rPr lang="en-US" sz="1200" dirty="0">
                <a:solidFill>
                  <a:prstClr val="black"/>
                </a:solidFill>
                <a:latin typeface="SassoonPrimaryInfant" pitchFamily="2" charset="0"/>
              </a:rPr>
              <a:t>. Improvise with increasing confidence using own voice, rhythms and varied pitch.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prstClr val="black"/>
                </a:solidFill>
                <a:latin typeface="SassoonPrimaryInfant" pitchFamily="2" charset="0"/>
              </a:rPr>
              <a:t>. Play and perform in solo and ensemble contexts with some accuracy, control, fluency and expression.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18947E09-D90F-4547-845C-B7E9F714AEF7}"/>
              </a:ext>
            </a:extLst>
          </p:cNvPr>
          <p:cNvSpPr txBox="1"/>
          <p:nvPr/>
        </p:nvSpPr>
        <p:spPr>
          <a:xfrm>
            <a:off x="8806186" y="822344"/>
            <a:ext cx="1721998" cy="1508105"/>
          </a:xfrm>
          <a:prstGeom prst="rect">
            <a:avLst/>
          </a:prstGeom>
          <a:noFill/>
        </p:spPr>
        <p:txBody>
          <a:bodyPr wrap="square" rtlCol="0">
            <a:spAutoFit/>
          </a:bodyPr>
          <a:lstStyle/>
          <a:p>
            <a:pPr lvl="0"/>
            <a:r>
              <a:rPr kumimoji="0" lang="en-US" sz="1200" b="0" i="0" u="none" strike="noStrike" kern="1200" cap="none" spc="0" normalizeH="0" baseline="0" noProof="0" dirty="0">
                <a:ln>
                  <a:noFill/>
                </a:ln>
                <a:solidFill>
                  <a:prstClr val="black"/>
                </a:solidFill>
                <a:effectLst/>
                <a:uLnTx/>
                <a:uFillTx/>
                <a:latin typeface="SassoonPrimaryInfant" pitchFamily="2" charset="0"/>
              </a:rPr>
              <a:t>. Listen </a:t>
            </a:r>
            <a:r>
              <a:rPr lang="en-US" sz="1200" dirty="0">
                <a:solidFill>
                  <a:prstClr val="black"/>
                </a:solidFill>
                <a:latin typeface="SassoonPrimaryInfant" pitchFamily="2" charset="0"/>
              </a:rPr>
              <a:t>with attention to detail and recall sounds with increasing auditory memory.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44418445-F942-41E1-9950-E877A9C80B4A}"/>
              </a:ext>
            </a:extLst>
          </p:cNvPr>
          <p:cNvSpPr txBox="1"/>
          <p:nvPr/>
        </p:nvSpPr>
        <p:spPr>
          <a:xfrm>
            <a:off x="5214237" y="752620"/>
            <a:ext cx="135901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00B0F0"/>
                </a:solidFill>
                <a:effectLst/>
                <a:uLnTx/>
                <a:uFillTx/>
                <a:latin typeface="SassoonPrimaryInfant" pitchFamily="2" charset="0"/>
              </a:rPr>
              <a:t>Knowledge</a:t>
            </a:r>
            <a:endParaRPr kumimoji="0" lang="en-GB" sz="18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9" name="TextBox 28">
            <a:extLst>
              <a:ext uri="{FF2B5EF4-FFF2-40B4-BE49-F238E27FC236}">
                <a16:creationId xmlns:a16="http://schemas.microsoft.com/office/drawing/2014/main" id="{DB2643C8-304B-4DE7-A89C-27FE885BC97A}"/>
              </a:ext>
            </a:extLst>
          </p:cNvPr>
          <p:cNvSpPr txBox="1"/>
          <p:nvPr/>
        </p:nvSpPr>
        <p:spPr>
          <a:xfrm>
            <a:off x="3994115" y="1194454"/>
            <a:ext cx="3906155" cy="153888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SassoonPrimaryInfant" pitchFamily="2" charset="0"/>
              </a:rPr>
              <a:t>. </a:t>
            </a:r>
            <a:r>
              <a:rPr lang="en-US" sz="1200" dirty="0">
                <a:solidFill>
                  <a:prstClr val="black"/>
                </a:solidFill>
                <a:latin typeface="SassoonPrimaryInfant" pitchFamily="2" charset="0"/>
              </a:rPr>
              <a:t>Understand how pulse, rhythm and pitch work together.</a:t>
            </a:r>
          </a:p>
          <a:p>
            <a:pPr lvl="0"/>
            <a:r>
              <a:rPr lang="en-US" sz="1200" dirty="0">
                <a:solidFill>
                  <a:prstClr val="black"/>
                </a:solidFill>
                <a:latin typeface="SassoonPrimaryInfant" pitchFamily="2" charset="0"/>
              </a:rPr>
              <a:t>. Use and develop an understanding of formal, written notation which includes staff, semibreves and dotted crotchets.</a:t>
            </a:r>
          </a:p>
          <a:p>
            <a:pPr lvl="0"/>
            <a:r>
              <a:rPr lang="en-US" sz="1200" dirty="0">
                <a:solidFill>
                  <a:prstClr val="black"/>
                </a:solidFill>
                <a:latin typeface="SassoonPrimaryInfant" pitchFamily="2" charset="0"/>
              </a:rPr>
              <a:t>. Develop an increasing understanding of the history and context of music.</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C0F9C3BA-DCFE-48BD-AE0C-AEA35C425C01}"/>
              </a:ext>
            </a:extLst>
          </p:cNvPr>
          <p:cNvSpPr/>
          <p:nvPr/>
        </p:nvSpPr>
        <p:spPr>
          <a:xfrm>
            <a:off x="3910226" y="1144948"/>
            <a:ext cx="4049449" cy="1311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0FB3D312-0F40-472A-B455-0E2A5AB8023F}"/>
              </a:ext>
            </a:extLst>
          </p:cNvPr>
          <p:cNvSpPr txBox="1"/>
          <p:nvPr/>
        </p:nvSpPr>
        <p:spPr>
          <a:xfrm>
            <a:off x="491077" y="4735469"/>
            <a:ext cx="2925011" cy="1569660"/>
          </a:xfrm>
          <a:prstGeom prst="rect">
            <a:avLst/>
          </a:prstGeom>
          <a:noFill/>
          <a:ln>
            <a:solidFill>
              <a:schemeClr val="tx1"/>
            </a:solidFill>
          </a:ln>
        </p:spPr>
        <p:txBody>
          <a:bodyPr wrap="square" rtlCol="0">
            <a:spAutoFit/>
          </a:bodyPr>
          <a:lstStyle/>
          <a:p>
            <a:r>
              <a:rPr lang="en-US" sz="1200" b="1" u="sng" dirty="0">
                <a:latin typeface="SassoonPrimaryInfant" pitchFamily="2" charset="0"/>
              </a:rPr>
              <a:t>TVMS</a:t>
            </a:r>
          </a:p>
          <a:p>
            <a:r>
              <a:rPr lang="en-US" sz="1200" dirty="0">
                <a:latin typeface="SassoonPrimaryInfant" pitchFamily="2" charset="0"/>
              </a:rPr>
              <a:t>. Steel Pans session (every Wednesday afternoon).</a:t>
            </a:r>
          </a:p>
          <a:p>
            <a:r>
              <a:rPr lang="en-US" sz="1200" dirty="0">
                <a:latin typeface="SassoonPrimaryInfant" pitchFamily="2" charset="0"/>
              </a:rPr>
              <a:t>. Snappy Christmas Sing. </a:t>
            </a:r>
          </a:p>
          <a:p>
            <a:r>
              <a:rPr lang="en-US" sz="1200" dirty="0">
                <a:latin typeface="SassoonPrimaryInfant" pitchFamily="2" charset="0"/>
              </a:rPr>
              <a:t>. Snappy Opera Sing.</a:t>
            </a:r>
          </a:p>
          <a:p>
            <a:r>
              <a:rPr lang="en-US" sz="1200" dirty="0">
                <a:latin typeface="SassoonPrimaryInfant" pitchFamily="2" charset="0"/>
              </a:rPr>
              <a:t>. 30 weeks whole school singing (every Wednesday 2 – 2:55pm) taught by Charlotte McLaughlin.</a:t>
            </a:r>
          </a:p>
        </p:txBody>
      </p:sp>
      <p:sp>
        <p:nvSpPr>
          <p:cNvPr id="32" name="TextBox 31">
            <a:extLst>
              <a:ext uri="{FF2B5EF4-FFF2-40B4-BE49-F238E27FC236}">
                <a16:creationId xmlns:a16="http://schemas.microsoft.com/office/drawing/2014/main" id="{0FB3D312-0F40-472A-B455-0E2A5AB8023F}"/>
              </a:ext>
            </a:extLst>
          </p:cNvPr>
          <p:cNvSpPr txBox="1"/>
          <p:nvPr/>
        </p:nvSpPr>
        <p:spPr>
          <a:xfrm>
            <a:off x="8806186" y="5091861"/>
            <a:ext cx="2529325" cy="1015663"/>
          </a:xfrm>
          <a:prstGeom prst="rect">
            <a:avLst/>
          </a:prstGeom>
          <a:noFill/>
          <a:ln>
            <a:solidFill>
              <a:schemeClr val="tx1"/>
            </a:solidFill>
          </a:ln>
        </p:spPr>
        <p:txBody>
          <a:bodyPr wrap="square" rtlCol="0">
            <a:spAutoFit/>
          </a:bodyPr>
          <a:lstStyle/>
          <a:p>
            <a:r>
              <a:rPr lang="en-US" sz="1200" b="1" u="sng" dirty="0">
                <a:latin typeface="SassoonPrimaryInfant" pitchFamily="2" charset="0"/>
              </a:rPr>
              <a:t>Performances</a:t>
            </a:r>
          </a:p>
          <a:p>
            <a:r>
              <a:rPr lang="en-US" sz="1200" dirty="0">
                <a:latin typeface="SassoonPrimaryInfant" pitchFamily="2" charset="0"/>
              </a:rPr>
              <a:t>. KS2 Christmas performance (to pupils and parents / guardians). </a:t>
            </a:r>
          </a:p>
          <a:p>
            <a:r>
              <a:rPr lang="en-US" sz="1200" dirty="0">
                <a:latin typeface="SassoonPrimaryInfant" pitchFamily="2" charset="0"/>
              </a:rPr>
              <a:t>. Family Worship (performed to pupils and parents). </a:t>
            </a:r>
          </a:p>
        </p:txBody>
      </p:sp>
    </p:spTree>
    <p:extLst>
      <p:ext uri="{BB962C8B-B14F-4D97-AF65-F5344CB8AC3E}">
        <p14:creationId xmlns:p14="http://schemas.microsoft.com/office/powerpoint/2010/main" val="3565584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BCD16AF-13AE-4774-B30B-CF5CDEF95D21}"/>
              </a:ext>
            </a:extLst>
          </p:cNvPr>
          <p:cNvSpPr>
            <a:spLocks noGrp="1"/>
          </p:cNvSpPr>
          <p:nvPr>
            <p:ph type="subTitle" idx="1"/>
          </p:nvPr>
        </p:nvSpPr>
        <p:spPr>
          <a:xfrm>
            <a:off x="3788561" y="170941"/>
            <a:ext cx="4290037" cy="449153"/>
          </a:xfrm>
        </p:spPr>
        <p:txBody>
          <a:bodyPr>
            <a:normAutofit fontScale="85000" lnSpcReduction="10000"/>
          </a:bodyPr>
          <a:lstStyle/>
          <a:p>
            <a:r>
              <a:rPr lang="en-US" sz="2800" u="sng" dirty="0">
                <a:latin typeface="SassoonPrimaryInfant" pitchFamily="2" charset="0"/>
              </a:rPr>
              <a:t>Year 6 Music Learning Journey </a:t>
            </a:r>
            <a:endParaRPr lang="en-GB" sz="2800" u="sng" dirty="0">
              <a:latin typeface="SassoonPrimaryInfant" pitchFamily="2" charset="0"/>
            </a:endParaRPr>
          </a:p>
        </p:txBody>
      </p:sp>
      <p:grpSp>
        <p:nvGrpSpPr>
          <p:cNvPr id="21" name="Group 20">
            <a:extLst>
              <a:ext uri="{FF2B5EF4-FFF2-40B4-BE49-F238E27FC236}">
                <a16:creationId xmlns:a16="http://schemas.microsoft.com/office/drawing/2014/main" id="{2237F08B-3E44-4691-A172-53652DAF7329}"/>
              </a:ext>
            </a:extLst>
          </p:cNvPr>
          <p:cNvGrpSpPr/>
          <p:nvPr/>
        </p:nvGrpSpPr>
        <p:grpSpPr>
          <a:xfrm>
            <a:off x="4755145" y="2872389"/>
            <a:ext cx="3082800" cy="3634861"/>
            <a:chOff x="3170375" y="1877245"/>
            <a:chExt cx="3453983" cy="4230165"/>
          </a:xfrm>
        </p:grpSpPr>
        <p:pic>
          <p:nvPicPr>
            <p:cNvPr id="7" name="Picture 6">
              <a:extLst>
                <a:ext uri="{FF2B5EF4-FFF2-40B4-BE49-F238E27FC236}">
                  <a16:creationId xmlns:a16="http://schemas.microsoft.com/office/drawing/2014/main" id="{CB74E0EC-21D7-4879-ABDB-EA9CD4B022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751870">
              <a:off x="3170375" y="2022937"/>
              <a:ext cx="3453983" cy="4084473"/>
            </a:xfrm>
            <a:prstGeom prst="rect">
              <a:avLst/>
            </a:prstGeom>
          </p:spPr>
        </p:pic>
        <p:pic>
          <p:nvPicPr>
            <p:cNvPr id="10" name="Picture 9">
              <a:extLst>
                <a:ext uri="{FF2B5EF4-FFF2-40B4-BE49-F238E27FC236}">
                  <a16:creationId xmlns:a16="http://schemas.microsoft.com/office/drawing/2014/main" id="{3E2E5B2C-966D-474E-B559-04D201E1DAA0}"/>
                </a:ext>
              </a:extLst>
            </p:cNvPr>
            <p:cNvPicPr>
              <a:picLocks noChangeAspect="1"/>
            </p:cNvPicPr>
            <p:nvPr/>
          </p:nvPicPr>
          <p:blipFill rotWithShape="1">
            <a:blip r:embed="rId3">
              <a:extLst>
                <a:ext uri="{28A0092B-C50C-407E-A947-70E740481C1C}">
                  <a14:useLocalDpi xmlns:a14="http://schemas.microsoft.com/office/drawing/2010/main" val="0"/>
                </a:ext>
              </a:extLst>
            </a:blip>
            <a:srcRect l="17223" t="7669"/>
            <a:stretch/>
          </p:blipFill>
          <p:spPr>
            <a:xfrm rot="20785623">
              <a:off x="3171295" y="1877245"/>
              <a:ext cx="3337867" cy="4166303"/>
            </a:xfrm>
            <a:prstGeom prst="rect">
              <a:avLst/>
            </a:prstGeom>
          </p:spPr>
        </p:pic>
      </p:grpSp>
      <p:grpSp>
        <p:nvGrpSpPr>
          <p:cNvPr id="14" name="Group 13">
            <a:extLst>
              <a:ext uri="{FF2B5EF4-FFF2-40B4-BE49-F238E27FC236}">
                <a16:creationId xmlns:a16="http://schemas.microsoft.com/office/drawing/2014/main" id="{B22CC89F-E030-4D91-B2CB-5FC76E64FCA1}"/>
              </a:ext>
            </a:extLst>
          </p:cNvPr>
          <p:cNvGrpSpPr/>
          <p:nvPr/>
        </p:nvGrpSpPr>
        <p:grpSpPr>
          <a:xfrm>
            <a:off x="8897103" y="264576"/>
            <a:ext cx="3115932" cy="3804085"/>
            <a:chOff x="3911813" y="1904639"/>
            <a:chExt cx="3334987" cy="4198948"/>
          </a:xfrm>
        </p:grpSpPr>
        <p:pic>
          <p:nvPicPr>
            <p:cNvPr id="15" name="Picture 14">
              <a:extLst>
                <a:ext uri="{FF2B5EF4-FFF2-40B4-BE49-F238E27FC236}">
                  <a16:creationId xmlns:a16="http://schemas.microsoft.com/office/drawing/2014/main" id="{BE94521B-CC16-4EE2-A834-68676EC97BB7}"/>
                </a:ext>
              </a:extLst>
            </p:cNvPr>
            <p:cNvPicPr>
              <a:picLocks noChangeAspect="1"/>
            </p:cNvPicPr>
            <p:nvPr/>
          </p:nvPicPr>
          <p:blipFill rotWithShape="1">
            <a:blip r:embed="rId3">
              <a:extLst>
                <a:ext uri="{28A0092B-C50C-407E-A947-70E740481C1C}">
                  <a14:useLocalDpi xmlns:a14="http://schemas.microsoft.com/office/drawing/2010/main" val="0"/>
                </a:ext>
              </a:extLst>
            </a:blip>
            <a:srcRect l="17223" t="7669"/>
            <a:stretch/>
          </p:blipFill>
          <p:spPr>
            <a:xfrm rot="20785623">
              <a:off x="3911813" y="1904639"/>
              <a:ext cx="3334987" cy="4198948"/>
            </a:xfrm>
            <a:prstGeom prst="rect">
              <a:avLst/>
            </a:prstGeom>
          </p:spPr>
        </p:pic>
        <p:pic>
          <p:nvPicPr>
            <p:cNvPr id="16" name="Picture 15">
              <a:extLst>
                <a:ext uri="{FF2B5EF4-FFF2-40B4-BE49-F238E27FC236}">
                  <a16:creationId xmlns:a16="http://schemas.microsoft.com/office/drawing/2014/main" id="{D1A3E254-D4D7-4E8E-8CCF-D34E5A46FB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93944">
              <a:off x="3997588" y="1949690"/>
              <a:ext cx="3196990" cy="4057719"/>
            </a:xfrm>
            <a:prstGeom prst="rect">
              <a:avLst/>
            </a:prstGeom>
          </p:spPr>
        </p:pic>
      </p:grpSp>
      <p:grpSp>
        <p:nvGrpSpPr>
          <p:cNvPr id="18" name="Group 17">
            <a:extLst>
              <a:ext uri="{FF2B5EF4-FFF2-40B4-BE49-F238E27FC236}">
                <a16:creationId xmlns:a16="http://schemas.microsoft.com/office/drawing/2014/main" id="{5687D3D3-1658-47FF-8359-526C83FCD183}"/>
              </a:ext>
            </a:extLst>
          </p:cNvPr>
          <p:cNvGrpSpPr/>
          <p:nvPr/>
        </p:nvGrpSpPr>
        <p:grpSpPr>
          <a:xfrm>
            <a:off x="209791" y="274359"/>
            <a:ext cx="3136780" cy="3673687"/>
            <a:chOff x="1159221" y="1814646"/>
            <a:chExt cx="3283607" cy="3970545"/>
          </a:xfrm>
        </p:grpSpPr>
        <p:pic>
          <p:nvPicPr>
            <p:cNvPr id="19" name="Picture 18">
              <a:extLst>
                <a:ext uri="{FF2B5EF4-FFF2-40B4-BE49-F238E27FC236}">
                  <a16:creationId xmlns:a16="http://schemas.microsoft.com/office/drawing/2014/main" id="{C0C95E12-C6C5-4159-AB36-7BABE9918C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93944">
              <a:off x="1191852" y="1846695"/>
              <a:ext cx="3250976" cy="3938496"/>
            </a:xfrm>
            <a:prstGeom prst="rect">
              <a:avLst/>
            </a:prstGeom>
          </p:spPr>
        </p:pic>
        <p:pic>
          <p:nvPicPr>
            <p:cNvPr id="20" name="Picture 19">
              <a:extLst>
                <a:ext uri="{FF2B5EF4-FFF2-40B4-BE49-F238E27FC236}">
                  <a16:creationId xmlns:a16="http://schemas.microsoft.com/office/drawing/2014/main" id="{B3D05005-B743-4EE8-A4F8-C3257C683B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751870">
              <a:off x="1159221" y="1814646"/>
              <a:ext cx="3252433" cy="3846132"/>
            </a:xfrm>
            <a:prstGeom prst="rect">
              <a:avLst/>
            </a:prstGeom>
          </p:spPr>
        </p:pic>
      </p:grpSp>
      <p:sp>
        <p:nvSpPr>
          <p:cNvPr id="22" name="TextBox 21">
            <a:extLst>
              <a:ext uri="{FF2B5EF4-FFF2-40B4-BE49-F238E27FC236}">
                <a16:creationId xmlns:a16="http://schemas.microsoft.com/office/drawing/2014/main" id="{6BA7F275-EC7C-4340-8896-3FED2B2D1479}"/>
              </a:ext>
            </a:extLst>
          </p:cNvPr>
          <p:cNvSpPr txBox="1"/>
          <p:nvPr/>
        </p:nvSpPr>
        <p:spPr>
          <a:xfrm>
            <a:off x="384165" y="420039"/>
            <a:ext cx="1359016"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B0F0"/>
                </a:solidFill>
                <a:effectLst/>
                <a:uLnTx/>
                <a:uFillTx/>
                <a:latin typeface="SassoonPrimaryInfant" pitchFamily="2" charset="0"/>
              </a:rPr>
              <a:t>Singing</a:t>
            </a:r>
            <a:endParaRPr kumimoji="0" lang="en-GB" sz="20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3" name="TextBox 22">
            <a:extLst>
              <a:ext uri="{FF2B5EF4-FFF2-40B4-BE49-F238E27FC236}">
                <a16:creationId xmlns:a16="http://schemas.microsoft.com/office/drawing/2014/main" id="{AA0B719F-6506-4B8D-BEAB-5627FF80FDB4}"/>
              </a:ext>
            </a:extLst>
          </p:cNvPr>
          <p:cNvSpPr txBox="1"/>
          <p:nvPr/>
        </p:nvSpPr>
        <p:spPr>
          <a:xfrm>
            <a:off x="8885936" y="391723"/>
            <a:ext cx="1359016"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B0F0"/>
                </a:solidFill>
                <a:effectLst/>
                <a:uLnTx/>
                <a:uFillTx/>
                <a:latin typeface="SassoonPrimaryInfant" pitchFamily="2" charset="0"/>
              </a:rPr>
              <a:t>Listening</a:t>
            </a:r>
            <a:endParaRPr kumimoji="0" lang="en-GB" sz="20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4" name="TextBox 23">
            <a:extLst>
              <a:ext uri="{FF2B5EF4-FFF2-40B4-BE49-F238E27FC236}">
                <a16:creationId xmlns:a16="http://schemas.microsoft.com/office/drawing/2014/main" id="{1FD4E51B-BCED-4FB4-8810-6B0441B1533E}"/>
              </a:ext>
            </a:extLst>
          </p:cNvPr>
          <p:cNvSpPr txBox="1"/>
          <p:nvPr/>
        </p:nvSpPr>
        <p:spPr>
          <a:xfrm>
            <a:off x="3579209" y="3149127"/>
            <a:ext cx="261927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B0F0"/>
                </a:solidFill>
                <a:effectLst/>
                <a:uLnTx/>
                <a:uFillTx/>
                <a:latin typeface="SassoonPrimaryInfant" pitchFamily="2" charset="0"/>
              </a:rPr>
              <a:t>Playing and Performing</a:t>
            </a:r>
            <a:endParaRPr kumimoji="0" lang="en-GB" sz="20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5" name="TextBox 24">
            <a:extLst>
              <a:ext uri="{FF2B5EF4-FFF2-40B4-BE49-F238E27FC236}">
                <a16:creationId xmlns:a16="http://schemas.microsoft.com/office/drawing/2014/main" id="{0FB3D312-0F40-472A-B455-0E2A5AB8023F}"/>
              </a:ext>
            </a:extLst>
          </p:cNvPr>
          <p:cNvSpPr txBox="1"/>
          <p:nvPr/>
        </p:nvSpPr>
        <p:spPr>
          <a:xfrm>
            <a:off x="370335" y="820149"/>
            <a:ext cx="1680693" cy="1000274"/>
          </a:xfrm>
          <a:prstGeom prst="rect">
            <a:avLst/>
          </a:prstGeom>
          <a:noFill/>
        </p:spPr>
        <p:txBody>
          <a:bodyPr wrap="square" rtlCol="0">
            <a:spAutoFit/>
          </a:bodyPr>
          <a:lstStyle/>
          <a:p>
            <a:pPr lvl="0"/>
            <a:r>
              <a:rPr kumimoji="0" lang="en-US" sz="1200" b="0" i="0" u="none" strike="noStrike" kern="1200" cap="none" spc="0" normalizeH="0" baseline="0" noProof="0" dirty="0">
                <a:ln>
                  <a:noFill/>
                </a:ln>
                <a:solidFill>
                  <a:prstClr val="black"/>
                </a:solidFill>
                <a:effectLst/>
                <a:uLnTx/>
                <a:uFillTx/>
                <a:latin typeface="SassoonPrimaryInfant" pitchFamily="2" charset="0"/>
              </a:rPr>
              <a:t>. Sing </a:t>
            </a:r>
            <a:r>
              <a:rPr lang="en-US" sz="1200" dirty="0">
                <a:solidFill>
                  <a:prstClr val="black"/>
                </a:solidFill>
                <a:latin typeface="SassoonPrimaryInfant" pitchFamily="2" charset="0"/>
              </a:rPr>
              <a:t>as part of an ensemble with full confidence and precision.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019ECA2A-EDEB-451A-AD96-EEB568DB2666}"/>
              </a:ext>
            </a:extLst>
          </p:cNvPr>
          <p:cNvSpPr txBox="1"/>
          <p:nvPr/>
        </p:nvSpPr>
        <p:spPr>
          <a:xfrm>
            <a:off x="3578583" y="3628298"/>
            <a:ext cx="2595182" cy="19082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prstClr val="black"/>
                </a:solidFill>
                <a:latin typeface="SassoonPrimaryInfant" pitchFamily="2" charset="0"/>
              </a:rPr>
              <a:t>. Play and perform in solo or ensemble contexts with increasing accuracy, control, fluency and expression.</a:t>
            </a:r>
          </a:p>
          <a:p>
            <a:pPr lvl="0"/>
            <a:r>
              <a:rPr lang="en-US" sz="1200" dirty="0">
                <a:solidFill>
                  <a:prstClr val="black"/>
                </a:solidFill>
                <a:latin typeface="SassoonPrimaryInfant" pitchFamily="2" charset="0"/>
              </a:rPr>
              <a:t>. Create simple composition and record using formal notation.</a:t>
            </a:r>
          </a:p>
          <a:p>
            <a:pPr lvl="0"/>
            <a:r>
              <a:rPr lang="en-US" sz="1200" dirty="0">
                <a:solidFill>
                  <a:prstClr val="black"/>
                </a:solidFill>
                <a:latin typeface="SassoonPrimaryInfant" pitchFamily="2" charset="0"/>
              </a:rPr>
              <a:t>. Improvise and compose music for a range of purposes using the inter-related dimensions of music.</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18947E09-D90F-4547-845C-B7E9F714AEF7}"/>
              </a:ext>
            </a:extLst>
          </p:cNvPr>
          <p:cNvSpPr txBox="1"/>
          <p:nvPr/>
        </p:nvSpPr>
        <p:spPr>
          <a:xfrm>
            <a:off x="8739073" y="820149"/>
            <a:ext cx="1856221" cy="2246769"/>
          </a:xfrm>
          <a:prstGeom prst="rect">
            <a:avLst/>
          </a:prstGeom>
          <a:noFill/>
        </p:spPr>
        <p:txBody>
          <a:bodyPr wrap="square" rtlCol="0">
            <a:spAutoFit/>
          </a:bodyPr>
          <a:lstStyle/>
          <a:p>
            <a:pPr lvl="0"/>
            <a:r>
              <a:rPr lang="en-US" sz="1200" dirty="0">
                <a:solidFill>
                  <a:prstClr val="black"/>
                </a:solidFill>
                <a:latin typeface="SassoonPrimaryInfant" pitchFamily="2" charset="0"/>
              </a:rPr>
              <a:t>. Appropriately discuss the dimensions of music and recognise them in music heard.</a:t>
            </a:r>
          </a:p>
          <a:p>
            <a:pPr lvl="0"/>
            <a:r>
              <a:rPr lang="en-US" sz="1200" dirty="0">
                <a:solidFill>
                  <a:prstClr val="black"/>
                </a:solidFill>
                <a:latin typeface="SassoonPrimaryInfant" pitchFamily="2" charset="0"/>
              </a:rPr>
              <a:t>. Listen with attention to detail and recall sounds with increasing aural memory and accuracy.</a:t>
            </a:r>
            <a:endParaRPr kumimoji="0" lang="en-US" sz="1200" b="0" i="0" u="none" strike="noStrike" kern="1200" cap="none" spc="0" normalizeH="0" baseline="0" noProof="0" dirty="0">
              <a:ln>
                <a:noFill/>
              </a:ln>
              <a:solidFill>
                <a:prstClr val="black"/>
              </a:solidFill>
              <a:effectLst/>
              <a:uLnTx/>
              <a:uFillTx/>
              <a:latin typeface="SassoonPrimaryInfant"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44418445-F942-41E1-9950-E877A9C80B4A}"/>
              </a:ext>
            </a:extLst>
          </p:cNvPr>
          <p:cNvSpPr txBox="1"/>
          <p:nvPr/>
        </p:nvSpPr>
        <p:spPr>
          <a:xfrm>
            <a:off x="5214237" y="752620"/>
            <a:ext cx="135901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00B0F0"/>
                </a:solidFill>
                <a:effectLst/>
                <a:uLnTx/>
                <a:uFillTx/>
                <a:latin typeface="SassoonPrimaryInfant" pitchFamily="2" charset="0"/>
              </a:rPr>
              <a:t>Knowledge</a:t>
            </a:r>
            <a:endParaRPr kumimoji="0" lang="en-GB" sz="1800" b="0" i="0" u="sng" strike="noStrike" kern="1200" cap="none" spc="0" normalizeH="0" baseline="0" noProof="0" dirty="0">
              <a:ln>
                <a:noFill/>
              </a:ln>
              <a:solidFill>
                <a:srgbClr val="00B0F0"/>
              </a:solidFill>
              <a:effectLst/>
              <a:uLnTx/>
              <a:uFillTx/>
              <a:latin typeface="SassoonPrimaryInfant" pitchFamily="2" charset="0"/>
            </a:endParaRPr>
          </a:p>
        </p:txBody>
      </p:sp>
      <p:sp>
        <p:nvSpPr>
          <p:cNvPr id="29" name="TextBox 28">
            <a:extLst>
              <a:ext uri="{FF2B5EF4-FFF2-40B4-BE49-F238E27FC236}">
                <a16:creationId xmlns:a16="http://schemas.microsoft.com/office/drawing/2014/main" id="{DB2643C8-304B-4DE7-A89C-27FE885BC97A}"/>
              </a:ext>
            </a:extLst>
          </p:cNvPr>
          <p:cNvSpPr txBox="1"/>
          <p:nvPr/>
        </p:nvSpPr>
        <p:spPr>
          <a:xfrm>
            <a:off x="3994115" y="1152509"/>
            <a:ext cx="3906155" cy="207749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SassoonPrimaryInfant" pitchFamily="2" charset="0"/>
              </a:rPr>
              <a:t>. </a:t>
            </a:r>
            <a:r>
              <a:rPr lang="en-US" sz="1200" dirty="0">
                <a:solidFill>
                  <a:prstClr val="black"/>
                </a:solidFill>
                <a:latin typeface="SassoonPrimaryInfant" pitchFamily="2" charset="0"/>
              </a:rPr>
              <a:t>Develop a deeper understanding of the history and context of music.</a:t>
            </a:r>
          </a:p>
          <a:p>
            <a:pPr lvl="0"/>
            <a:r>
              <a:rPr lang="en-US" sz="1200" dirty="0">
                <a:solidFill>
                  <a:prstClr val="black"/>
                </a:solidFill>
                <a:latin typeface="SassoonPrimaryInfant" pitchFamily="2" charset="0"/>
              </a:rPr>
              <a:t>. Appreciate and understand a wide range of high-quality live and recorded music drawn from different traditions and from great composers and musicians.</a:t>
            </a:r>
          </a:p>
          <a:p>
            <a:pPr lvl="0"/>
            <a:r>
              <a:rPr lang="en-US" sz="1200" dirty="0">
                <a:solidFill>
                  <a:prstClr val="black"/>
                </a:solidFill>
                <a:latin typeface="SassoonPrimaryInfant" pitchFamily="2" charset="0"/>
              </a:rPr>
              <a:t>. Deepen an understanding and use of formal, written notation which includes staff, semibreves and dotted crotchets.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C0F9C3BA-DCFE-48BD-AE0C-AEA35C425C01}"/>
              </a:ext>
            </a:extLst>
          </p:cNvPr>
          <p:cNvSpPr/>
          <p:nvPr/>
        </p:nvSpPr>
        <p:spPr>
          <a:xfrm>
            <a:off x="3910226" y="1144948"/>
            <a:ext cx="4049449" cy="15852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0FB3D312-0F40-472A-B455-0E2A5AB8023F}"/>
              </a:ext>
            </a:extLst>
          </p:cNvPr>
          <p:cNvSpPr txBox="1"/>
          <p:nvPr/>
        </p:nvSpPr>
        <p:spPr>
          <a:xfrm>
            <a:off x="459527" y="4936348"/>
            <a:ext cx="2519673" cy="1200329"/>
          </a:xfrm>
          <a:prstGeom prst="rect">
            <a:avLst/>
          </a:prstGeom>
          <a:noFill/>
          <a:ln>
            <a:solidFill>
              <a:schemeClr val="tx1"/>
            </a:solidFill>
          </a:ln>
        </p:spPr>
        <p:txBody>
          <a:bodyPr wrap="square" rtlCol="0">
            <a:spAutoFit/>
          </a:bodyPr>
          <a:lstStyle/>
          <a:p>
            <a:r>
              <a:rPr lang="en-US" sz="1200" b="1" u="sng" dirty="0">
                <a:latin typeface="SassoonPrimaryInfant" pitchFamily="2" charset="0"/>
              </a:rPr>
              <a:t>TVMS</a:t>
            </a:r>
          </a:p>
          <a:p>
            <a:r>
              <a:rPr lang="en-US" sz="1200" dirty="0">
                <a:latin typeface="SassoonPrimaryInfant" pitchFamily="2" charset="0"/>
              </a:rPr>
              <a:t>. Snappy Christmas Sing. </a:t>
            </a:r>
          </a:p>
          <a:p>
            <a:r>
              <a:rPr lang="en-US" sz="1200" dirty="0">
                <a:latin typeface="SassoonPrimaryInfant" pitchFamily="2" charset="0"/>
              </a:rPr>
              <a:t>. Snappy Opera Sing.</a:t>
            </a:r>
          </a:p>
          <a:p>
            <a:r>
              <a:rPr lang="en-US" sz="1200" dirty="0">
                <a:latin typeface="SassoonPrimaryInfant" pitchFamily="2" charset="0"/>
              </a:rPr>
              <a:t>. 30 weeks whole school singing (every Wednesday 2 – 2:55pm) taught by Charlotte McLaughlin.</a:t>
            </a:r>
          </a:p>
        </p:txBody>
      </p:sp>
      <p:sp>
        <p:nvSpPr>
          <p:cNvPr id="32" name="TextBox 31">
            <a:extLst>
              <a:ext uri="{FF2B5EF4-FFF2-40B4-BE49-F238E27FC236}">
                <a16:creationId xmlns:a16="http://schemas.microsoft.com/office/drawing/2014/main" id="{0FB3D312-0F40-472A-B455-0E2A5AB8023F}"/>
              </a:ext>
            </a:extLst>
          </p:cNvPr>
          <p:cNvSpPr txBox="1"/>
          <p:nvPr/>
        </p:nvSpPr>
        <p:spPr>
          <a:xfrm>
            <a:off x="8885936" y="4844014"/>
            <a:ext cx="2529325" cy="1384995"/>
          </a:xfrm>
          <a:prstGeom prst="rect">
            <a:avLst/>
          </a:prstGeom>
          <a:noFill/>
          <a:ln>
            <a:solidFill>
              <a:schemeClr val="tx1"/>
            </a:solidFill>
          </a:ln>
        </p:spPr>
        <p:txBody>
          <a:bodyPr wrap="square" rtlCol="0">
            <a:spAutoFit/>
          </a:bodyPr>
          <a:lstStyle/>
          <a:p>
            <a:r>
              <a:rPr lang="en-US" sz="1200" b="1" u="sng" dirty="0">
                <a:latin typeface="SassoonPrimaryInfant" pitchFamily="2" charset="0"/>
              </a:rPr>
              <a:t>Performances</a:t>
            </a:r>
          </a:p>
          <a:p>
            <a:r>
              <a:rPr lang="en-US" sz="1200" dirty="0">
                <a:latin typeface="SassoonPrimaryInfant" pitchFamily="2" charset="0"/>
              </a:rPr>
              <a:t>. KS2 Christmas performance (to pupils and parents / guardians). </a:t>
            </a:r>
          </a:p>
          <a:p>
            <a:r>
              <a:rPr lang="en-US" sz="1200" dirty="0">
                <a:latin typeface="SassoonPrimaryInfant" pitchFamily="2" charset="0"/>
              </a:rPr>
              <a:t>. Family Worship (performed to pupils and parents). </a:t>
            </a:r>
          </a:p>
          <a:p>
            <a:r>
              <a:rPr lang="en-US" sz="1200" dirty="0">
                <a:latin typeface="SassoonPrimaryInfant" pitchFamily="2" charset="0"/>
              </a:rPr>
              <a:t>. End of year Y6 performance (to pupils and parents). </a:t>
            </a:r>
          </a:p>
        </p:txBody>
      </p:sp>
    </p:spTree>
    <p:extLst>
      <p:ext uri="{BB962C8B-B14F-4D97-AF65-F5344CB8AC3E}">
        <p14:creationId xmlns:p14="http://schemas.microsoft.com/office/powerpoint/2010/main" val="337162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243</TotalTime>
  <Words>1605</Words>
  <Application>Microsoft Office PowerPoint</Application>
  <PresentationFormat>Widescreen</PresentationFormat>
  <Paragraphs>162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SassoonPrimaryInfant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Connor</dc:creator>
  <cp:lastModifiedBy>wcmproud</cp:lastModifiedBy>
  <cp:revision>30</cp:revision>
  <dcterms:created xsi:type="dcterms:W3CDTF">2020-06-17T16:36:08Z</dcterms:created>
  <dcterms:modified xsi:type="dcterms:W3CDTF">2023-01-16T10:09:17Z</dcterms:modified>
</cp:coreProperties>
</file>