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42" r:id="rId5"/>
  </p:sldIdLst>
  <p:sldSz cx="12192000" cy="6858000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AF"/>
    <a:srgbClr val="5A6ACD"/>
    <a:srgbClr val="7380D0"/>
    <a:srgbClr val="82712C"/>
    <a:srgbClr val="C4B55B"/>
    <a:srgbClr val="675416"/>
    <a:srgbClr val="CAB957"/>
    <a:srgbClr val="654C15"/>
    <a:srgbClr val="1F1505"/>
    <a:srgbClr val="86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490" autoAdjust="0"/>
  </p:normalViewPr>
  <p:slideViewPr>
    <p:cSldViewPr>
      <p:cViewPr varScale="1">
        <p:scale>
          <a:sx n="108" d="100"/>
          <a:sy n="108" d="100"/>
        </p:scale>
        <p:origin x="654" y="78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70299A-0624-40F4-834A-9AFA1F2CB6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D7D66-7339-4D44-A4BA-FFBE9129F8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r">
              <a:defRPr sz="1200"/>
            </a:lvl1pPr>
          </a:lstStyle>
          <a:p>
            <a:fld id="{62C325C9-2771-41AB-A856-65E536C85951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63180-95DE-4492-B171-2D85A10A44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5671-D9EC-4DB4-A164-A9A3422663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r">
              <a:defRPr sz="1200"/>
            </a:lvl1pPr>
          </a:lstStyle>
          <a:p>
            <a:fld id="{DEB86DC1-BDE5-44C6-80D1-31247498E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9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538" y="741363"/>
            <a:ext cx="657860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89515"/>
            <a:ext cx="4984962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E8BD9B-2A2F-494A-A6AA-7B0C58709D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52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47CA8AC-D105-A34B-A74E-4A5674848F5A}"/>
              </a:ext>
            </a:extLst>
          </p:cNvPr>
          <p:cNvSpPr/>
          <p:nvPr userDrawn="1"/>
        </p:nvSpPr>
        <p:spPr bwMode="auto">
          <a:xfrm>
            <a:off x="2864081" y="6160092"/>
            <a:ext cx="4323413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oup 93">
            <a:extLst>
              <a:ext uri="{FF2B5EF4-FFF2-40B4-BE49-F238E27FC236}">
                <a16:creationId xmlns:a16="http://schemas.microsoft.com/office/drawing/2014/main" id="{3A3B6B68-CE4F-4A4A-8388-6BFE27306B28}"/>
              </a:ext>
            </a:extLst>
          </p:cNvPr>
          <p:cNvGrpSpPr/>
          <p:nvPr userDrawn="1"/>
        </p:nvGrpSpPr>
        <p:grpSpPr>
          <a:xfrm>
            <a:off x="2251202" y="960282"/>
            <a:ext cx="5677111" cy="5286332"/>
            <a:chOff x="1380215" y="-746214"/>
            <a:chExt cx="5115561" cy="635124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oup 46">
            <a:extLst>
              <a:ext uri="{FF2B5EF4-FFF2-40B4-BE49-F238E27FC236}">
                <a16:creationId xmlns:a16="http://schemas.microsoft.com/office/drawing/2014/main" id="{0AC91C06-AD45-1349-9661-39A95A996D68}"/>
              </a:ext>
            </a:extLst>
          </p:cNvPr>
          <p:cNvGrpSpPr/>
          <p:nvPr userDrawn="1"/>
        </p:nvGrpSpPr>
        <p:grpSpPr>
          <a:xfrm>
            <a:off x="3859517" y="5823508"/>
            <a:ext cx="2351477" cy="637051"/>
            <a:chOff x="1828800" y="447153"/>
            <a:chExt cx="3823494" cy="1381126"/>
          </a:xfrm>
        </p:grpSpPr>
        <p:grpSp>
          <p:nvGrpSpPr>
            <p:cNvPr id="15" name="Group 31">
              <a:extLst>
                <a:ext uri="{FF2B5EF4-FFF2-40B4-BE49-F238E27FC236}">
                  <a16:creationId xmlns:a16="http://schemas.microsoft.com/office/drawing/2014/main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19" name="Group 62">
            <a:extLst>
              <a:ext uri="{FF2B5EF4-FFF2-40B4-BE49-F238E27FC236}">
                <a16:creationId xmlns:a16="http://schemas.microsoft.com/office/drawing/2014/main" id="{04E71210-ED4B-0F44-BCE6-765A5565CFDA}"/>
              </a:ext>
            </a:extLst>
          </p:cNvPr>
          <p:cNvGrpSpPr/>
          <p:nvPr userDrawn="1"/>
        </p:nvGrpSpPr>
        <p:grpSpPr>
          <a:xfrm>
            <a:off x="3628800" y="5169397"/>
            <a:ext cx="2812919" cy="762064"/>
            <a:chOff x="1828800" y="447153"/>
            <a:chExt cx="3823494" cy="1381126"/>
          </a:xfrm>
        </p:grpSpPr>
        <p:grpSp>
          <p:nvGrpSpPr>
            <p:cNvPr id="20" name="Group 38">
              <a:extLst>
                <a:ext uri="{FF2B5EF4-FFF2-40B4-BE49-F238E27FC236}">
                  <a16:creationId xmlns:a16="http://schemas.microsoft.com/office/drawing/2014/main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reeform 5">
                <a:extLst>
                  <a:ext uri="{FF2B5EF4-FFF2-40B4-BE49-F238E27FC236}">
                    <a16:creationId xmlns:a16="http://schemas.microsoft.com/office/drawing/2014/main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4" name="Group 67">
            <a:extLst>
              <a:ext uri="{FF2B5EF4-FFF2-40B4-BE49-F238E27FC236}">
                <a16:creationId xmlns:a16="http://schemas.microsoft.com/office/drawing/2014/main" id="{3FBF25AD-3B90-D54E-A923-3A8E8BAACD06}"/>
              </a:ext>
            </a:extLst>
          </p:cNvPr>
          <p:cNvGrpSpPr/>
          <p:nvPr userDrawn="1"/>
        </p:nvGrpSpPr>
        <p:grpSpPr>
          <a:xfrm>
            <a:off x="3356421" y="4499412"/>
            <a:ext cx="3357669" cy="939224"/>
            <a:chOff x="1828800" y="447153"/>
            <a:chExt cx="3823494" cy="1381126"/>
          </a:xfrm>
        </p:grpSpPr>
        <p:grpSp>
          <p:nvGrpSpPr>
            <p:cNvPr id="25" name="Group 38">
              <a:extLst>
                <a:ext uri="{FF2B5EF4-FFF2-40B4-BE49-F238E27FC236}">
                  <a16:creationId xmlns:a16="http://schemas.microsoft.com/office/drawing/2014/main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9" name="Group 67">
            <a:extLst>
              <a:ext uri="{FF2B5EF4-FFF2-40B4-BE49-F238E27FC236}">
                <a16:creationId xmlns:a16="http://schemas.microsoft.com/office/drawing/2014/main" id="{0F768CF5-26C0-B844-82F9-616E4500B5D7}"/>
              </a:ext>
            </a:extLst>
          </p:cNvPr>
          <p:cNvGrpSpPr/>
          <p:nvPr userDrawn="1"/>
        </p:nvGrpSpPr>
        <p:grpSpPr>
          <a:xfrm>
            <a:off x="3167035" y="3810545"/>
            <a:ext cx="3736449" cy="1045178"/>
            <a:chOff x="1828800" y="447153"/>
            <a:chExt cx="3823494" cy="1381126"/>
          </a:xfrm>
        </p:grpSpPr>
        <p:grpSp>
          <p:nvGrpSpPr>
            <p:cNvPr id="30" name="Group 38">
              <a:extLst>
                <a:ext uri="{FF2B5EF4-FFF2-40B4-BE49-F238E27FC236}">
                  <a16:creationId xmlns:a16="http://schemas.microsoft.com/office/drawing/2014/main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4" name="Group 67">
            <a:extLst>
              <a:ext uri="{FF2B5EF4-FFF2-40B4-BE49-F238E27FC236}">
                <a16:creationId xmlns:a16="http://schemas.microsoft.com/office/drawing/2014/main" id="{1E9C1A81-79B7-AA43-8916-CF640B03B84C}"/>
              </a:ext>
            </a:extLst>
          </p:cNvPr>
          <p:cNvGrpSpPr/>
          <p:nvPr userDrawn="1"/>
        </p:nvGrpSpPr>
        <p:grpSpPr>
          <a:xfrm>
            <a:off x="2889232" y="2984500"/>
            <a:ext cx="4292052" cy="1200594"/>
            <a:chOff x="1828800" y="447153"/>
            <a:chExt cx="3823494" cy="1381126"/>
          </a:xfrm>
        </p:grpSpPr>
        <p:grpSp>
          <p:nvGrpSpPr>
            <p:cNvPr id="35" name="Group 38">
              <a:extLst>
                <a:ext uri="{FF2B5EF4-FFF2-40B4-BE49-F238E27FC236}">
                  <a16:creationId xmlns:a16="http://schemas.microsoft.com/office/drawing/2014/main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reeform 6">
                <a:extLst>
                  <a:ext uri="{FF2B5EF4-FFF2-40B4-BE49-F238E27FC236}">
                    <a16:creationId xmlns:a16="http://schemas.microsoft.com/office/drawing/2014/main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9" name="Group 67">
            <a:extLst>
              <a:ext uri="{FF2B5EF4-FFF2-40B4-BE49-F238E27FC236}">
                <a16:creationId xmlns:a16="http://schemas.microsoft.com/office/drawing/2014/main" id="{3C55C73E-BC8E-9746-8D5C-EC5F3F3340D6}"/>
              </a:ext>
            </a:extLst>
          </p:cNvPr>
          <p:cNvGrpSpPr/>
          <p:nvPr userDrawn="1"/>
        </p:nvGrpSpPr>
        <p:grpSpPr>
          <a:xfrm>
            <a:off x="2635216" y="2070106"/>
            <a:ext cx="4800084" cy="1342705"/>
            <a:chOff x="1828800" y="447153"/>
            <a:chExt cx="3823494" cy="1381126"/>
          </a:xfrm>
        </p:grpSpPr>
        <p:grpSp>
          <p:nvGrpSpPr>
            <p:cNvPr id="40" name="Group 38">
              <a:extLst>
                <a:ext uri="{FF2B5EF4-FFF2-40B4-BE49-F238E27FC236}">
                  <a16:creationId xmlns:a16="http://schemas.microsoft.com/office/drawing/2014/main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reeform 5">
                <a:extLst>
                  <a:ext uri="{FF2B5EF4-FFF2-40B4-BE49-F238E27FC236}">
                    <a16:creationId xmlns:a16="http://schemas.microsoft.com/office/drawing/2014/main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reeform 6">
                <a:extLst>
                  <a:ext uri="{FF2B5EF4-FFF2-40B4-BE49-F238E27FC236}">
                    <a16:creationId xmlns:a16="http://schemas.microsoft.com/office/drawing/2014/main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4" name="Group 67">
            <a:extLst>
              <a:ext uri="{FF2B5EF4-FFF2-40B4-BE49-F238E27FC236}">
                <a16:creationId xmlns:a16="http://schemas.microsoft.com/office/drawing/2014/main" id="{CBA2C2BF-8D16-CB4B-871A-AF0720F0CAE6}"/>
              </a:ext>
            </a:extLst>
          </p:cNvPr>
          <p:cNvGrpSpPr/>
          <p:nvPr userDrawn="1"/>
        </p:nvGrpSpPr>
        <p:grpSpPr>
          <a:xfrm>
            <a:off x="2350312" y="1050607"/>
            <a:ext cx="5369888" cy="1502095"/>
            <a:chOff x="1828800" y="447153"/>
            <a:chExt cx="3823494" cy="1381127"/>
          </a:xfrm>
        </p:grpSpPr>
        <p:grpSp>
          <p:nvGrpSpPr>
            <p:cNvPr id="45" name="Group 38">
              <a:extLst>
                <a:ext uri="{FF2B5EF4-FFF2-40B4-BE49-F238E27FC236}">
                  <a16:creationId xmlns:a16="http://schemas.microsoft.com/office/drawing/2014/main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reeform 5">
                <a:extLst>
                  <a:ext uri="{FF2B5EF4-FFF2-40B4-BE49-F238E27FC236}">
                    <a16:creationId xmlns:a16="http://schemas.microsoft.com/office/drawing/2014/main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9" name="Group 94">
            <a:extLst>
              <a:ext uri="{FF2B5EF4-FFF2-40B4-BE49-F238E27FC236}">
                <a16:creationId xmlns:a16="http://schemas.microsoft.com/office/drawing/2014/main" id="{984E95BA-7659-1C4C-9B1A-ED06AC90A444}"/>
              </a:ext>
            </a:extLst>
          </p:cNvPr>
          <p:cNvGrpSpPr/>
          <p:nvPr userDrawn="1"/>
        </p:nvGrpSpPr>
        <p:grpSpPr>
          <a:xfrm>
            <a:off x="1895333" y="787405"/>
            <a:ext cx="6029803" cy="5786809"/>
            <a:chOff x="1059549" y="-953922"/>
            <a:chExt cx="5433366" cy="6952545"/>
          </a:xfrm>
        </p:grpSpPr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782420" y="4294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613084" y="4929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372588" y="555105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114924" y="6122963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36420" y="35447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439E11E-8731-024F-9DE6-84A0AC665EE6}"/>
              </a:ext>
            </a:extLst>
          </p:cNvPr>
          <p:cNvCxnSpPr/>
          <p:nvPr userDrawn="1"/>
        </p:nvCxnSpPr>
        <p:spPr>
          <a:xfrm rot="10800000">
            <a:off x="7578284" y="17413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324284" y="26811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Content Placeholder 99">
            <a:extLst>
              <a:ext uri="{FF2B5EF4-FFF2-40B4-BE49-F238E27FC236}">
                <a16:creationId xmlns:a16="http://schemas.microsoft.com/office/drawing/2014/main" id="{07135D5A-1E3E-924F-A85C-1C4ED5926FD9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074553" y="592899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Content Placeholder 99">
            <a:extLst>
              <a:ext uri="{FF2B5EF4-FFF2-40B4-BE49-F238E27FC236}">
                <a16:creationId xmlns:a16="http://schemas.microsoft.com/office/drawing/2014/main" id="{AFE6BE2D-BC54-314D-99E4-B5B743994C9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074553" y="5374229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Content Placeholder 99">
            <a:extLst>
              <a:ext uri="{FF2B5EF4-FFF2-40B4-BE49-F238E27FC236}">
                <a16:creationId xmlns:a16="http://schemas.microsoft.com/office/drawing/2014/main" id="{48191D6A-0E11-514B-ACC7-59CC8A8F3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2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Content Placeholder 99">
            <a:extLst>
              <a:ext uri="{FF2B5EF4-FFF2-40B4-BE49-F238E27FC236}">
                <a16:creationId xmlns:a16="http://schemas.microsoft.com/office/drawing/2014/main" id="{084412E1-8DB7-114B-AC73-39D4B7B51B1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56509" y="4221703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Content Placeholder 99">
            <a:extLst>
              <a:ext uri="{FF2B5EF4-FFF2-40B4-BE49-F238E27FC236}">
                <a16:creationId xmlns:a16="http://schemas.microsoft.com/office/drawing/2014/main" id="{246BD6DF-76D2-3041-918B-80960F9D649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56510" y="344586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Content Placeholder 99">
            <a:extLst>
              <a:ext uri="{FF2B5EF4-FFF2-40B4-BE49-F238E27FC236}">
                <a16:creationId xmlns:a16="http://schemas.microsoft.com/office/drawing/2014/main" id="{63571204-23B9-DF41-873B-825FA67608D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09143" y="257681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Content Placeholder 99">
            <a:extLst>
              <a:ext uri="{FF2B5EF4-FFF2-40B4-BE49-F238E27FC236}">
                <a16:creationId xmlns:a16="http://schemas.microsoft.com/office/drawing/2014/main" id="{BF695F12-CF4C-C341-AC70-E6EF3FFAD92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66836" y="156437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itle 97">
            <a:extLst>
              <a:ext uri="{FF2B5EF4-FFF2-40B4-BE49-F238E27FC236}">
                <a16:creationId xmlns:a16="http://schemas.microsoft.com/office/drawing/2014/main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8948"/>
            <a:ext cx="11887200" cy="8462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08050-1909-EE4B-A1E7-8162AB282A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71601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E380B75A-F143-CE4E-852F-A1570462BD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3531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A65B9996-9994-A84D-98AE-503C33510D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913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FE95AA7F-580B-3448-BFF8-CA57E5E756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962400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B5ACADCE-42AF-2A4D-A8B3-1995765E08C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5629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EE1EEC49-ABFC-E646-A47F-97724A4B0E9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2106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28A8FE89-CAA3-2649-9CFA-74460F19DF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7694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7617-D8F8-4882-B966-89B78AC5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655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F1AE-5065-4B31-8971-BBE1D7D771EC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911-8171-4566-9A69-B0D9211F5C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489200" y="6721475"/>
            <a:ext cx="72136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700" b="1" dirty="0">
                <a:latin typeface="Arial Narrow" pitchFamily="112" charset="0"/>
              </a:rPr>
              <a:t>Use or disclosure of data contained on this sheet is subject to the restriction on the title page of this proposal or quotation.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latin typeface="SassoonPrimaryInfant" pitchFamily="2" charset="0"/>
              </a:rPr>
              <a:t>Learning Journey: Vocabulary, Grammar and Punctuation Year 6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575720" y="1436927"/>
            <a:ext cx="3117180" cy="30489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Developing vocabulary, grammar and punctuation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4BE4-0996-0440-8FF1-8E6A8E862C8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279901" y="2576819"/>
            <a:ext cx="1600076" cy="27611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Terminology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439816" y="3445865"/>
            <a:ext cx="1440161" cy="27116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Punctuation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1586D-2FC6-D344-9492-6C07D97B255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583832" y="4268533"/>
            <a:ext cx="936104" cy="276119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24E165-93E0-0344-8CDF-E358049AF13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583832" y="4933606"/>
            <a:ext cx="1002890" cy="246221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Sentence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DB8492-B3C2-6F49-9F6E-6F45C16E37F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583832" y="5421074"/>
            <a:ext cx="1002890" cy="31351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sz="1100" dirty="0">
                <a:latin typeface="SassoonPrimaryInfant" pitchFamily="2" charset="0"/>
              </a:rPr>
              <a:t>Word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583832" y="5995801"/>
            <a:ext cx="1002890" cy="31351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Reading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196753"/>
            <a:ext cx="2768328" cy="87983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‘Natural’ learning through everyday speaking, listening and drama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Focusing on grammar when speaking and listening, reading and 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Building on and revisiting prior learning to consolidate knowledge and build on understanding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latin typeface="SassoonPrimaryInfant" pitchFamily="2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2EBA62-AD34-0F49-A21D-8A9D0B7EC3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277152" y="2177062"/>
            <a:ext cx="3575868" cy="84624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Learning to recognize and use terminology through discussion and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Subject, object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Active, passive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Synonym, antonym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Ellipsis, hyphen, colon, semi-colon, bullet points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872554" y="3033318"/>
            <a:ext cx="3575868" cy="87983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Use of a semi-colon, colon and dash to mark the boundary between independent clauses (It’s raining; I’m fed up)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Use of the colon to introduce a list and the use of semi-colons within lists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Punctuation of bullet points to list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How hyphens can be used to avoid ambiguity (man eating shark verses man-eating shark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898111-9D2B-8B43-955F-F07804CA1F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632700" y="3936278"/>
            <a:ext cx="4406900" cy="66156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Linking ideas across paragraphs using a wider range of cohesive devices: repetition of a word or phrase, grammatical connections (use of adverbials, on the other hand, in contract, or as a consequence), and ellipsis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Layout devices (headings, sub-headings, columns, bullets or tables, to structure text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92659A-489F-ED4F-A625-D56E311DAC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325571" y="4544652"/>
            <a:ext cx="4418632" cy="71434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Use of the passive to affect the presentation of information in a sentence (I broke the window in the greenhouse. versus The window in the greenhouse was broken (by me).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The difference between structures typical of informal speech and structures appropriate for formal speech and writing (the use of question tags: He’s your friend, isn’t he?, or the use of subjunctive forms: If </a:t>
            </a:r>
            <a:r>
              <a:rPr lang="en-US" sz="800" u="sng" dirty="0">
                <a:latin typeface="SassoonPrimaryInfant" pitchFamily="2" charset="0"/>
              </a:rPr>
              <a:t>I were </a:t>
            </a:r>
            <a:r>
              <a:rPr lang="en-US" sz="800" dirty="0">
                <a:latin typeface="SassoonPrimaryInfant" pitchFamily="2" charset="0"/>
              </a:rPr>
              <a:t>or </a:t>
            </a:r>
            <a:r>
              <a:rPr lang="en-US" sz="800" u="sng" dirty="0">
                <a:latin typeface="SassoonPrimaryInfant" pitchFamily="2" charset="0"/>
              </a:rPr>
              <a:t>Were the</a:t>
            </a:r>
            <a:r>
              <a:rPr lang="en-US" sz="800" dirty="0">
                <a:latin typeface="SassoonPrimaryInfant" pitchFamily="2" charset="0"/>
              </a:rPr>
              <a:t>y to come in some very formal writing and speech)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B0A29C6-F531-514D-ACA0-010E1CE304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599" y="5320152"/>
            <a:ext cx="4825033" cy="55399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The difference between vocabulary typical of informal speech and vocabulary appropriate for formal speech and writing (find out – discover, ask for – request, go in – enter)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How words are related by meaning as synonyms and antonyms (big, large, little)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9FF221B-CAF1-DE4B-88B5-DE366D3CCD1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897277"/>
            <a:ext cx="5019724" cy="697880"/>
          </a:xfrm>
          <a:ln>
            <a:solidFill>
              <a:schemeClr val="bg1"/>
            </a:solidFill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Continue to read a wide range of fiction, poetry, plays, non-fiction, reference and text 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Increase familiarity of a wide range of books, including: myths, legends, traditional stories, modern fictions, fiction from our heritage and books from other cultures and  traditions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Participate in discussions about books building on their own and others’ ideas and challenging views courteously with increasingly clear reasoning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3144" y="3776910"/>
            <a:ext cx="1296144" cy="55399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SassoonPrimaryInfant" pitchFamily="2" charset="0"/>
              </a:rPr>
              <a:t>weekly interviews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SassoonPrimaryInfant" pitchFamily="2" charset="0"/>
              </a:rPr>
              <a:t>assessment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5090" y="3237039"/>
            <a:ext cx="1284197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r>
              <a:rPr lang="en-GB" sz="1000" dirty="0">
                <a:latin typeface="SassoonPrimaryInfant" pitchFamily="2" charset="0"/>
              </a:rPr>
              <a:t>Wings 3 - 5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1051" y="2886255"/>
            <a:ext cx="1284196" cy="2462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 Quest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8549" y="2401551"/>
            <a:ext cx="1676698" cy="2462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SassoonPrimaryInfant" pitchFamily="2" charset="0"/>
              </a:rPr>
              <a:t>Success For All (SFA):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14C4B0-4012-4443-88A8-2F11D5EF24C7}"/>
              </a:ext>
            </a:extLst>
          </p:cNvPr>
          <p:cNvSpPr txBox="1"/>
          <p:nvPr/>
        </p:nvSpPr>
        <p:spPr>
          <a:xfrm>
            <a:off x="407368" y="1484783"/>
            <a:ext cx="1152128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Link with MFL: </a:t>
            </a:r>
          </a:p>
          <a:p>
            <a:r>
              <a:rPr lang="en-GB" sz="1000" dirty="0">
                <a:latin typeface="SassoonPrimaryInfant" pitchFamily="2" charset="0"/>
              </a:rPr>
              <a:t>French curriculum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CD359B-E93B-4614-898C-CA85903D2359}"/>
              </a:ext>
            </a:extLst>
          </p:cNvPr>
          <p:cNvSpPr txBox="1"/>
          <p:nvPr/>
        </p:nvSpPr>
        <p:spPr>
          <a:xfrm>
            <a:off x="691051" y="5157478"/>
            <a:ext cx="1872322" cy="86177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Spelling process: read, look, cover, write and check</a:t>
            </a:r>
          </a:p>
          <a:p>
            <a:r>
              <a:rPr lang="en-GB" sz="1000" dirty="0">
                <a:latin typeface="SassoonPrimaryInfant" pitchFamily="2" charset="0"/>
              </a:rPr>
              <a:t>Weekly spelling task (learning)</a:t>
            </a:r>
          </a:p>
          <a:p>
            <a:r>
              <a:rPr lang="en-GB" sz="1000" dirty="0">
                <a:latin typeface="SassoonPrimaryInfant" pitchFamily="2" charset="0"/>
              </a:rPr>
              <a:t>Weekly spelling assessment (test)</a:t>
            </a:r>
          </a:p>
          <a:p>
            <a:r>
              <a:rPr lang="en-GB" sz="1000" dirty="0">
                <a:latin typeface="SassoonPrimaryInfant" pitchFamily="2" charset="0"/>
              </a:rPr>
              <a:t>Marking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97139F-B2FE-40B7-BB7E-117BC1ECC17D}"/>
              </a:ext>
            </a:extLst>
          </p:cNvPr>
          <p:cNvSpPr txBox="1"/>
          <p:nvPr/>
        </p:nvSpPr>
        <p:spPr>
          <a:xfrm>
            <a:off x="702873" y="4693928"/>
            <a:ext cx="1860500" cy="2462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Spelling: Rising Stars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GraphicsBasic">
  <a:themeElements>
    <a:clrScheme name="Custom 13">
      <a:dk1>
        <a:srgbClr val="000000"/>
      </a:dk1>
      <a:lt1>
        <a:srgbClr val="FFFFFF"/>
      </a:lt1>
      <a:dk2>
        <a:srgbClr val="172230"/>
      </a:dk2>
      <a:lt2>
        <a:srgbClr val="FFFFFF"/>
      </a:lt2>
      <a:accent1>
        <a:srgbClr val="FFE63B"/>
      </a:accent1>
      <a:accent2>
        <a:srgbClr val="46CB48"/>
      </a:accent2>
      <a:accent3>
        <a:srgbClr val="26F32F"/>
      </a:accent3>
      <a:accent4>
        <a:srgbClr val="36A7F7"/>
      </a:accent4>
      <a:accent5>
        <a:srgbClr val="2A84E8"/>
      </a:accent5>
      <a:accent6>
        <a:srgbClr val="6614BA"/>
      </a:accent6>
      <a:hlink>
        <a:srgbClr val="36A7F7"/>
      </a:hlink>
      <a:folHlink>
        <a:srgbClr val="36A7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68919_Spiral graphic_RVA_v3.potx" id="{57CC432B-EB1B-4F1B-9A28-75E94A9C45A2}" vid="{3B229FE6-90F8-4441-B783-7AE0C582D7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B4AC0FA-537C-4C77-B121-1B9E26F28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6887B9-7EB1-42AE-BA23-998122E586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122266-5DAE-4DF4-B438-4FBA85BE95DE}">
  <ds:schemaRefs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71af3243-3dd4-4a8d-8c0d-dd76da1f02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Spiral graphic</Template>
  <TotalTime>0</TotalTime>
  <Words>467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SassoonPrimaryInfant</vt:lpstr>
      <vt:lpstr>Times</vt:lpstr>
      <vt:lpstr>BizGraphicsBasic</vt:lpstr>
      <vt:lpstr>Learning Journey: Vocabulary, Grammar and Punctuation Year 6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2020-02-03T12:13:27Z</dcterms:created>
  <dcterms:modified xsi:type="dcterms:W3CDTF">2020-05-07T09:06:49Z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