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90" autoAdjust="0"/>
  </p:normalViewPr>
  <p:slideViewPr>
    <p:cSldViewPr>
      <p:cViewPr varScale="1">
        <p:scale>
          <a:sx n="108" d="100"/>
          <a:sy n="108" d="100"/>
        </p:scale>
        <p:origin x="654" y="7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latin typeface="SassoonPrimaryInfant" pitchFamily="2" charset="0"/>
              </a:rPr>
              <a:t>Learning Journey: Vocabulary, Grammar and Punctuation Year 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7"/>
            <a:ext cx="3117180" cy="304898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279901" y="2576819"/>
            <a:ext cx="1600076" cy="276118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Terminology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39816" y="3445865"/>
            <a:ext cx="1440161" cy="271168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Punctuation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83832" y="4268533"/>
            <a:ext cx="936104" cy="276119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933606"/>
            <a:ext cx="1002890" cy="246221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Sentence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583832" y="5421074"/>
            <a:ext cx="1002890" cy="313518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sz="1100" dirty="0">
                <a:latin typeface="SassoonPrimaryInfant" pitchFamily="2" charset="0"/>
              </a:rPr>
              <a:t>Word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583832" y="5995801"/>
            <a:ext cx="1002890" cy="313518"/>
          </a:xfrm>
          <a:solidFill>
            <a:schemeClr val="bg1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196753"/>
            <a:ext cx="2768328" cy="87983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277152" y="2177062"/>
            <a:ext cx="3575868" cy="84624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Learning to recognize and use terminology through discussion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Subject,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Active, passive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Synonym, antonym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Ellipsis, hyphen, colon, semi-colon, bullet points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872554" y="3033318"/>
            <a:ext cx="3575868" cy="87983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a semi-colon, colon and dash to mark the boundary between independent clauses (It’s raining; I’m fed up)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colon to introduce a list and the use of semi-colons within lists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Punctuation of bullet points to list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How hyphens can be used to avoid ambiguity (man eating shark verses man-eating shark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32700" y="3936278"/>
            <a:ext cx="4406900" cy="66156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Linking ideas across paragraphs using a wider range of cohesive devices: repetition of a word or phrase, grammatical connections (use of adverbials, on the other hand, in contract, or as a consequence), and ellipsis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Layout devices (headings, sub-headings, columns, bullets or tables, to structure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25571" y="4544652"/>
            <a:ext cx="4418632" cy="71434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the passive to affect the presentation of information in a sentence (I broke the window in the greenhouse. versus The window in the greenhouse was broken (by me).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The difference between structures typical of informal speech and structures appropriate for formal speech and writing (the use of question tags: He’s your friend, isn’t he?, or the use of subjunctive forms: If </a:t>
            </a:r>
            <a:r>
              <a:rPr lang="en-US" sz="800" u="sng" dirty="0">
                <a:latin typeface="SassoonPrimaryInfant" pitchFamily="2" charset="0"/>
              </a:rPr>
              <a:t>I were </a:t>
            </a:r>
            <a:r>
              <a:rPr lang="en-US" sz="800" dirty="0">
                <a:latin typeface="SassoonPrimaryInfant" pitchFamily="2" charset="0"/>
              </a:rPr>
              <a:t>or </a:t>
            </a:r>
            <a:r>
              <a:rPr lang="en-US" sz="800" u="sng" dirty="0">
                <a:latin typeface="SassoonPrimaryInfant" pitchFamily="2" charset="0"/>
              </a:rPr>
              <a:t>Were the</a:t>
            </a:r>
            <a:r>
              <a:rPr lang="en-US" sz="800" dirty="0">
                <a:latin typeface="SassoonPrimaryInfant" pitchFamily="2" charset="0"/>
              </a:rPr>
              <a:t>y to come in some very formal writing and speech)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599" y="5320152"/>
            <a:ext cx="4825033" cy="55399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The difference between vocabulary typical of informal speech and vocabulary appropriate for formal speech and writing (find out – discover, ask for – request, go in – enter)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How words are related by meaning as synonyms and antonyms (big, large, little)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897277"/>
            <a:ext cx="5019724" cy="697880"/>
          </a:xfrm>
          <a:ln>
            <a:solidFill>
              <a:schemeClr val="bg1"/>
            </a:solidFill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Continue to read a wide range of fiction, poetry, plays, non-fiction, reference and text books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Increase familiarity of a wide range of books, including: myths, legends, traditional stories, modern fictions, fiction from our heritage and books from other cultures and  traditions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Participate in discussions about books building on their own and others’ ideas and challenging views courteously with increasingly clear reasoning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3144" y="3776910"/>
            <a:ext cx="1296144" cy="55399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090" y="3237039"/>
            <a:ext cx="1284197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1051" y="2886255"/>
            <a:ext cx="1284196" cy="2462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8549" y="2401551"/>
            <a:ext cx="1676698" cy="2462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484783"/>
            <a:ext cx="1152128" cy="40011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CD359B-E93B-4614-898C-CA85903D2359}"/>
              </a:ext>
            </a:extLst>
          </p:cNvPr>
          <p:cNvSpPr txBox="1"/>
          <p:nvPr/>
        </p:nvSpPr>
        <p:spPr>
          <a:xfrm>
            <a:off x="691051" y="5157478"/>
            <a:ext cx="1872322" cy="86177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7139F-B2FE-40B7-BB7E-117BC1ECC17D}"/>
              </a:ext>
            </a:extLst>
          </p:cNvPr>
          <p:cNvSpPr txBox="1"/>
          <p:nvPr/>
        </p:nvSpPr>
        <p:spPr>
          <a:xfrm>
            <a:off x="702873" y="4693928"/>
            <a:ext cx="1860500" cy="24622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Spelling: Rising Stars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122266-5DAE-4DF4-B438-4FBA85BE95DE}">
  <ds:schemaRefs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467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Vocabulary, Grammar and Punctuation Year 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2020-05-07T09:06:49Z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