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SassoonPrimaryInfant" pitchFamily="2" charset="0"/>
              </a:rPr>
              <a:t>Learning Journey: Spelling Year 5 and 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45111" y="2021168"/>
            <a:ext cx="2086857" cy="32962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word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flipV="1">
            <a:off x="5521730" y="2677230"/>
            <a:ext cx="511517" cy="14022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40000" lnSpcReduction="20000"/>
          </a:bodyPr>
          <a:lstStyle/>
          <a:p>
            <a:endParaRPr lang="en-US" sz="1100" dirty="0">
              <a:solidFill>
                <a:schemeClr val="accent6">
                  <a:lumMod val="60000"/>
                  <a:lumOff val="4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39816" y="2677230"/>
            <a:ext cx="1081914" cy="70054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n-US" sz="1100" dirty="0">
                <a:solidFill>
                  <a:schemeClr val="accent6">
                    <a:lumMod val="40000"/>
                    <a:lumOff val="60000"/>
                  </a:schemeClr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84545" y="4237367"/>
            <a:ext cx="2771495" cy="315567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Words with specific letter sounds/strings/rules</a:t>
            </a:r>
          </a:p>
          <a:p>
            <a:r>
              <a:rPr lang="en-US" sz="1100" dirty="0">
                <a:latin typeface="SassoonPrimaryInfant" pitchFamily="2" charset="0"/>
              </a:rPr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863304"/>
            <a:ext cx="2267439" cy="31556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r>
              <a:rPr lang="en-US" sz="1100" dirty="0">
                <a:latin typeface="SassoonPrimaryInfant" pitchFamily="2" charset="0"/>
              </a:rPr>
              <a:t>Words with different sounding endings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Spelling knowledge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547170"/>
            <a:ext cx="3703240" cy="152178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Homophones and other words that are often confused: nouns ending in –ce and verbs –se advice/advise; aisle/isle; aloud/allowed; affect/effect; altar/alter; ascent/assent; bridal/bridle; cereal/serial; compliment/complement; descent/dissent; desert/dessert; draft/draught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hyphen co-ordinate, re-enter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the spellings from Word List - Years 5 and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relationships between sounds and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relationships between spellings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and learning exceptions to spelling rules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817452"/>
            <a:ext cx="3035028" cy="251507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40216" y="2601428"/>
            <a:ext cx="3999384" cy="54520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91010" y="3942765"/>
            <a:ext cx="3889566" cy="61016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 before e except after c deceive, ceiling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ough ought, tough, though, bough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silent letters (without prediction from pronunciation) doubt, island, knight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645972" y="4509120"/>
            <a:ext cx="3850130" cy="7341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-cious or -tious (ss) vicious, nutritious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-cial and –tial (shul) official, essential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-ant, -ance/-ancy, -ent, ence/-ency  observant, observance, hesitant, hesitancy, innocent, innocence, decent, decency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-able, -ible, -ably, -ibly adorable/adorably, possible/possibly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104112" y="5310830"/>
            <a:ext cx="3600400" cy="4373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a dictionary to check spellings (using the first 3-4 letters) and meanings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a thesaurus with increasing confidence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815796"/>
            <a:ext cx="4659684" cy="73776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‘</a:t>
            </a:r>
            <a:r>
              <a:rPr lang="en-US" sz="800" dirty="0">
                <a:latin typeface="SassoonPrimaryInfant" pitchFamily="2" charset="0"/>
              </a:rPr>
              <a:t>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with deeper understanding and increasingly complex analysis of the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Confidently and fluently read and re-read a wide variety of texts including: fiction, poetry, plays, non-fiction, reference and text books, myths, legends, traditional stories, modern fictions, fiction from our heritage and books from other cultures and  traditions </a:t>
            </a:r>
            <a:endParaRPr lang="en-US" sz="1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18372" y="2995855"/>
            <a:ext cx="1295008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Spelling: Rising Stars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264" y="5075973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644" y="4573065"/>
            <a:ext cx="129614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8372" y="3480741"/>
            <a:ext cx="2017360" cy="861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 (corrections)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8C5AE5-FE3F-402B-BA5B-7B0320DD95D3}"/>
              </a:ext>
            </a:extLst>
          </p:cNvPr>
          <p:cNvSpPr txBox="1"/>
          <p:nvPr/>
        </p:nvSpPr>
        <p:spPr>
          <a:xfrm>
            <a:off x="4225097" y="3480741"/>
            <a:ext cx="1726886" cy="2462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SassoonPrimaryInfant" pitchFamily="2" charset="0"/>
              </a:rPr>
              <a:t>Adding suffixes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807BC4-4535-4578-AB8F-85BB832AF732}"/>
              </a:ext>
            </a:extLst>
          </p:cNvPr>
          <p:cNvSpPr txBox="1"/>
          <p:nvPr/>
        </p:nvSpPr>
        <p:spPr>
          <a:xfrm>
            <a:off x="7752184" y="3398140"/>
            <a:ext cx="3175430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>
                <a:latin typeface="SassoonPrimaryInfant" pitchFamily="2" charset="0"/>
              </a:rPr>
              <a:t>--fer referring, reference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7CF443-63CA-478F-8C59-AFD34D6ADB54}"/>
              </a:ext>
            </a:extLst>
          </p:cNvPr>
          <p:cNvSpPr txBox="1"/>
          <p:nvPr/>
        </p:nvSpPr>
        <p:spPr>
          <a:xfrm>
            <a:off x="406232" y="1469496"/>
            <a:ext cx="13692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writing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347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Spelling Year 5 and 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2020-08-21T12:36:28Z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