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FF00"/>
    <a:srgbClr val="FF3399"/>
    <a:srgbClr val="FFFFFF"/>
    <a:srgbClr val="FFCCFF"/>
    <a:srgbClr val="CCFFCC"/>
    <a:srgbClr val="FF3300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1" autoAdjust="0"/>
    <p:restoredTop sz="91740" autoAdjust="0"/>
  </p:normalViewPr>
  <p:slideViewPr>
    <p:cSldViewPr snapToGrid="0">
      <p:cViewPr varScale="1">
        <p:scale>
          <a:sx n="56" d="100"/>
          <a:sy n="56" d="100"/>
        </p:scale>
        <p:origin x="61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01/06/2020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0710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01/06/2020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3848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01/06/2020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9912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01/06/2020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7686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01/06/2020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0772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01/06/2020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7431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01/06/2020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540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01/06/2020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763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01/06/2020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885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01/06/2020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2962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01/06/2020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6808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A68D47-3A04-47A6-858B-D09F358723EE}" type="datetimeFigureOut">
              <a:rPr lang="en-GB" smtClean="0"/>
              <a:t>01/06/2020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1175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Straight Connector 34"/>
          <p:cNvCxnSpPr/>
          <p:nvPr/>
        </p:nvCxnSpPr>
        <p:spPr>
          <a:xfrm flipV="1">
            <a:off x="688931" y="3466081"/>
            <a:ext cx="10947748" cy="1252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lowchart: Connector 11"/>
          <p:cNvSpPr/>
          <p:nvPr/>
        </p:nvSpPr>
        <p:spPr>
          <a:xfrm>
            <a:off x="537814" y="3376557"/>
            <a:ext cx="175365" cy="162839"/>
          </a:xfrm>
          <a:prstGeom prst="flowChartConnector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Flowchart: Connector 12"/>
          <p:cNvSpPr/>
          <p:nvPr/>
        </p:nvSpPr>
        <p:spPr>
          <a:xfrm>
            <a:off x="3279002" y="3388289"/>
            <a:ext cx="175365" cy="162839"/>
          </a:xfrm>
          <a:prstGeom prst="flowChartConnector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Flowchart: Connector 16"/>
          <p:cNvSpPr/>
          <p:nvPr/>
        </p:nvSpPr>
        <p:spPr>
          <a:xfrm>
            <a:off x="6192029" y="3388289"/>
            <a:ext cx="175365" cy="162839"/>
          </a:xfrm>
          <a:prstGeom prst="flowChartConnector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Flowchart: Connector 17"/>
          <p:cNvSpPr/>
          <p:nvPr/>
        </p:nvSpPr>
        <p:spPr>
          <a:xfrm>
            <a:off x="8949394" y="3380187"/>
            <a:ext cx="175365" cy="162839"/>
          </a:xfrm>
          <a:prstGeom prst="flowChartConnector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Flowchart: Connector 18"/>
          <p:cNvSpPr/>
          <p:nvPr/>
        </p:nvSpPr>
        <p:spPr>
          <a:xfrm>
            <a:off x="11461314" y="3388290"/>
            <a:ext cx="175365" cy="162839"/>
          </a:xfrm>
          <a:prstGeom prst="flowChartConnector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2099571" y="315245"/>
            <a:ext cx="2583294" cy="2830882"/>
          </a:xfrm>
          <a:prstGeom prst="rect">
            <a:avLst/>
          </a:prstGeom>
          <a:solidFill>
            <a:srgbClr val="FFFFFF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21" name="TextBox 20"/>
          <p:cNvSpPr txBox="1"/>
          <p:nvPr/>
        </p:nvSpPr>
        <p:spPr>
          <a:xfrm>
            <a:off x="4986034" y="3719124"/>
            <a:ext cx="2582009" cy="2830882"/>
          </a:xfrm>
          <a:prstGeom prst="rect">
            <a:avLst/>
          </a:prstGeom>
          <a:solidFill>
            <a:srgbClr val="FFFFFF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7756045" y="407043"/>
            <a:ext cx="2605413" cy="2830882"/>
          </a:xfrm>
          <a:prstGeom prst="rect">
            <a:avLst/>
          </a:prstGeom>
          <a:solidFill>
            <a:srgbClr val="FFFFCC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24" name="TextBox 23"/>
          <p:cNvSpPr txBox="1"/>
          <p:nvPr/>
        </p:nvSpPr>
        <p:spPr>
          <a:xfrm>
            <a:off x="4986034" y="3694692"/>
            <a:ext cx="2590832" cy="415482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25" name="TextBox 24"/>
          <p:cNvSpPr txBox="1"/>
          <p:nvPr/>
        </p:nvSpPr>
        <p:spPr>
          <a:xfrm>
            <a:off x="7750663" y="2825060"/>
            <a:ext cx="2641107" cy="412865"/>
          </a:xfrm>
          <a:prstGeom prst="rect">
            <a:avLst/>
          </a:prstGeom>
          <a:solidFill>
            <a:srgbClr val="FFC000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26" name="Rectangle 25"/>
          <p:cNvSpPr/>
          <p:nvPr/>
        </p:nvSpPr>
        <p:spPr>
          <a:xfrm>
            <a:off x="2737338" y="3569212"/>
            <a:ext cx="1258679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800-323 BC</a:t>
            </a:r>
            <a:endParaRPr lang="en-US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418465" y="3089461"/>
            <a:ext cx="1717137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cap="none" spc="0" dirty="0" smtClean="0">
                <a:ln w="0"/>
                <a:solidFill>
                  <a:schemeClr val="tx1"/>
                </a:solidFill>
              </a:rPr>
              <a:t>600 BC-1066 AD</a:t>
            </a:r>
            <a:endParaRPr lang="en-US" cap="none" spc="0" dirty="0">
              <a:ln w="0"/>
              <a:solidFill>
                <a:schemeClr val="tx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977211" y="4119065"/>
            <a:ext cx="2604751" cy="2400657"/>
          </a:xfrm>
          <a:prstGeom prst="rect">
            <a:avLst/>
          </a:prstGeom>
          <a:solidFill>
            <a:srgbClr val="FFFFCC"/>
          </a:solidFill>
          <a:ln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dirty="0" smtClean="0">
                <a:latin typeface="SassoonPrimaryInfant" pitchFamily="2" charset="0"/>
              </a:rPr>
              <a:t>A study of an aspect or theme in British history</a:t>
            </a:r>
          </a:p>
          <a:p>
            <a:r>
              <a:rPr lang="en-GB" sz="1000" dirty="0">
                <a:latin typeface="SassoonPrimaryInfant" pitchFamily="2" charset="0"/>
              </a:rPr>
              <a:t>Use dates to order place events on a timeline.</a:t>
            </a:r>
          </a:p>
          <a:p>
            <a:r>
              <a:rPr lang="en-GB" sz="1000" dirty="0">
                <a:latin typeface="SassoonPrimaryInfant" pitchFamily="2" charset="0"/>
              </a:rPr>
              <a:t>Understand that the type of information available depends on the period of time studied.</a:t>
            </a:r>
          </a:p>
          <a:p>
            <a:r>
              <a:rPr lang="en-GB" sz="1000" dirty="0" smtClean="0">
                <a:latin typeface="SassoonPrimaryInfant" pitchFamily="2" charset="0"/>
              </a:rPr>
              <a:t>Describe Britain's settlement by Anglo-Saxons and Scots</a:t>
            </a:r>
          </a:p>
          <a:p>
            <a:r>
              <a:rPr lang="en-GB" sz="1000" dirty="0" smtClean="0">
                <a:latin typeface="SassoonPrimaryInfant" pitchFamily="2" charset="0"/>
              </a:rPr>
              <a:t>Describe the Viking and Anglo-Saxon struggle for the Kingdom of England to the time of Edward the Confessor.</a:t>
            </a:r>
          </a:p>
          <a:p>
            <a:r>
              <a:rPr lang="en-GB" sz="1000" dirty="0" smtClean="0">
                <a:latin typeface="SassoonPrimaryInfant" pitchFamily="2" charset="0"/>
              </a:rPr>
              <a:t>Provide an account of a historical event based on more than one source.</a:t>
            </a:r>
          </a:p>
          <a:p>
            <a:r>
              <a:rPr lang="en-GB" sz="1000" dirty="0" smtClean="0">
                <a:latin typeface="SassoonPrimaryInfant" pitchFamily="2" charset="0"/>
              </a:rPr>
              <a:t>Compare sources of information available for the study of different times in the past.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034910" y="424583"/>
            <a:ext cx="2640770" cy="2554545"/>
          </a:xfrm>
          <a:prstGeom prst="rect">
            <a:avLst/>
          </a:prstGeom>
          <a:solidFill>
            <a:srgbClr val="FFFFCC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dirty="0" smtClean="0">
                <a:latin typeface="SassoonPrimaryInfant" pitchFamily="2" charset="0"/>
              </a:rPr>
              <a:t>The achievements of the earliest civilisation- an overview of where and when the first civilizations appeared and a depth study of Ancient Egypt.</a:t>
            </a:r>
            <a:endParaRPr lang="en-GB" sz="1000" dirty="0" smtClean="0">
              <a:latin typeface="SassoonPrimaryInfant" pitchFamily="2" charset="0"/>
            </a:endParaRPr>
          </a:p>
          <a:p>
            <a:r>
              <a:rPr lang="en-GB" sz="1000" dirty="0" smtClean="0">
                <a:latin typeface="SassoonPrimaryInfant" pitchFamily="2" charset="0"/>
              </a:rPr>
              <a:t>Use dates to order place events on a timeline.</a:t>
            </a:r>
          </a:p>
          <a:p>
            <a:r>
              <a:rPr lang="en-GB" sz="1000" dirty="0" smtClean="0">
                <a:latin typeface="SassoonPrimaryInfant" pitchFamily="2" charset="0"/>
              </a:rPr>
              <a:t>Understand that the type of information available depends on the period of time studied.</a:t>
            </a:r>
          </a:p>
          <a:p>
            <a:r>
              <a:rPr lang="en-GB" sz="1000" dirty="0" smtClean="0">
                <a:latin typeface="SassoonPrimaryInfant" pitchFamily="2" charset="0"/>
              </a:rPr>
              <a:t>Evaluate the usefulness of a variety of sources.</a:t>
            </a:r>
          </a:p>
          <a:p>
            <a:r>
              <a:rPr lang="en-GB" sz="1000" dirty="0" smtClean="0">
                <a:latin typeface="SassoonPrimaryInfant" pitchFamily="2" charset="0"/>
              </a:rPr>
              <a:t>Give some reasons for some important historical events.</a:t>
            </a:r>
          </a:p>
          <a:p>
            <a:r>
              <a:rPr lang="en-GB" sz="1000" dirty="0" smtClean="0">
                <a:latin typeface="SassoonPrimaryInfant" pitchFamily="2" charset="0"/>
              </a:rPr>
              <a:t>Describe a study of Ancient Greek life and achievements and their influence on the western world.</a:t>
            </a:r>
          </a:p>
          <a:p>
            <a:r>
              <a:rPr lang="en-GB" sz="1000" dirty="0" smtClean="0">
                <a:latin typeface="SassoonPrimaryInfant" pitchFamily="2" charset="0"/>
              </a:rPr>
              <a:t>Present findings and communicate knowledge and understanding in different ways.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761571" y="363924"/>
            <a:ext cx="2599887" cy="2554545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dirty="0">
                <a:latin typeface="SassoonPrimaryInfant" pitchFamily="2" charset="0"/>
              </a:rPr>
              <a:t>A study of an aspect or theme in British history that extends pupils chronological knowledge beyond </a:t>
            </a:r>
            <a:r>
              <a:rPr lang="en-GB" sz="1000" b="1" dirty="0" smtClean="0">
                <a:latin typeface="SassoonPrimaryInfant" pitchFamily="2" charset="0"/>
              </a:rPr>
              <a:t>1066.</a:t>
            </a:r>
          </a:p>
          <a:p>
            <a:r>
              <a:rPr lang="en-GB" sz="1000" dirty="0" smtClean="0"/>
              <a:t>the </a:t>
            </a:r>
            <a:r>
              <a:rPr lang="en-GB" sz="1000" dirty="0"/>
              <a:t>legacy of Greek or Roman culture (art, architecture or literature) on later periods in British history, including the present </a:t>
            </a:r>
            <a:r>
              <a:rPr lang="en-GB" sz="1000" dirty="0" smtClean="0"/>
              <a:t>day</a:t>
            </a:r>
          </a:p>
          <a:p>
            <a:r>
              <a:rPr lang="en-GB" sz="1000" dirty="0" smtClean="0">
                <a:latin typeface="SassoonPrimaryInfant" pitchFamily="2" charset="0"/>
              </a:rPr>
              <a:t>Make </a:t>
            </a:r>
            <a:r>
              <a:rPr lang="en-GB" sz="1000" dirty="0" smtClean="0">
                <a:latin typeface="SassoonPrimaryInfant" pitchFamily="2" charset="0"/>
              </a:rPr>
              <a:t>comparisons between aspects of periods of history and the present day</a:t>
            </a:r>
            <a:r>
              <a:rPr lang="en-GB" sz="1000" dirty="0" smtClean="0">
                <a:latin typeface="SassoonPrimaryInfant" pitchFamily="2" charset="0"/>
              </a:rPr>
              <a:t>.</a:t>
            </a:r>
          </a:p>
          <a:p>
            <a:r>
              <a:rPr lang="en-GB" sz="1000" dirty="0">
                <a:latin typeface="SassoonPrimaryInfant" pitchFamily="2" charset="0"/>
              </a:rPr>
              <a:t>Use dates to order place events on a </a:t>
            </a:r>
            <a:r>
              <a:rPr lang="en-GB" sz="1000" dirty="0" smtClean="0">
                <a:latin typeface="SassoonPrimaryInfant" pitchFamily="2" charset="0"/>
              </a:rPr>
              <a:t>timeline</a:t>
            </a:r>
          </a:p>
          <a:p>
            <a:r>
              <a:rPr lang="en-GB" sz="1000" dirty="0">
                <a:latin typeface="SassoonPrimaryInfant" pitchFamily="2" charset="0"/>
              </a:rPr>
              <a:t>Describe a study of Ancient Greek life and achievements and their influence on the western world</a:t>
            </a:r>
            <a:r>
              <a:rPr lang="en-GB" sz="1000" dirty="0" smtClean="0">
                <a:latin typeface="SassoonPrimaryInfant" pitchFamily="2" charset="0"/>
              </a:rPr>
              <a:t>.</a:t>
            </a:r>
            <a:r>
              <a:rPr lang="en-GB" sz="1000" dirty="0">
                <a:latin typeface="SassoonPrimaryInfant" pitchFamily="2" charset="0"/>
              </a:rPr>
              <a:t> </a:t>
            </a:r>
            <a:endParaRPr lang="en-GB" sz="1000" dirty="0" smtClean="0">
              <a:latin typeface="SassoonPrimaryInfant" pitchFamily="2" charset="0"/>
            </a:endParaRPr>
          </a:p>
          <a:p>
            <a:r>
              <a:rPr lang="en-GB" sz="1000" dirty="0" smtClean="0">
                <a:latin typeface="SassoonPrimaryInfant" pitchFamily="2" charset="0"/>
              </a:rPr>
              <a:t>Compare </a:t>
            </a:r>
            <a:r>
              <a:rPr lang="en-GB" sz="1000" dirty="0">
                <a:latin typeface="SassoonPrimaryInfant" pitchFamily="2" charset="0"/>
              </a:rPr>
              <a:t>sources of information available for the study of different times in the past.</a:t>
            </a:r>
          </a:p>
          <a:p>
            <a:r>
              <a:rPr lang="en-GB" sz="1000" dirty="0">
                <a:latin typeface="SassoonPrimaryInfant" pitchFamily="2" charset="0"/>
              </a:rPr>
              <a:t>Present findings and communicate knowledge and understanding in different ways</a:t>
            </a:r>
            <a:r>
              <a:rPr lang="en-GB" sz="1000" dirty="0" smtClean="0">
                <a:latin typeface="SassoonPrimaryInfant" pitchFamily="2" charset="0"/>
              </a:rPr>
              <a:t>.</a:t>
            </a:r>
            <a:endParaRPr lang="en-GB" sz="1000" b="1" dirty="0">
              <a:solidFill>
                <a:srgbClr val="FF0000"/>
              </a:solidFill>
              <a:latin typeface="SassoonPrimaryInfant" pitchFamily="2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01248" y="5156732"/>
            <a:ext cx="1277655" cy="954107"/>
          </a:xfrm>
          <a:prstGeom prst="rect">
            <a:avLst/>
          </a:prstGeom>
          <a:solidFill>
            <a:srgbClr val="FFFFCC"/>
          </a:solidFill>
          <a:ln w="28575"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History</a:t>
            </a:r>
          </a:p>
          <a:p>
            <a:pPr algn="ctr"/>
            <a:r>
              <a:rPr lang="en-GB" sz="2800" b="1" dirty="0" smtClean="0"/>
              <a:t>Year 5</a:t>
            </a:r>
            <a:endParaRPr lang="en-GB" sz="2800" b="1" dirty="0"/>
          </a:p>
        </p:txBody>
      </p:sp>
      <p:sp>
        <p:nvSpPr>
          <p:cNvPr id="41" name="Rectangle 40"/>
          <p:cNvSpPr/>
          <p:nvPr/>
        </p:nvSpPr>
        <p:spPr>
          <a:xfrm>
            <a:off x="2707819" y="4980676"/>
            <a:ext cx="12330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>
                <a:ln w="0"/>
                <a:latin typeface="SassoonPrimaryInfant" pitchFamily="2" charset="0"/>
              </a:rPr>
              <a:t>Autumn 1</a:t>
            </a:r>
            <a:endParaRPr lang="en-US" b="1" dirty="0">
              <a:ln w="0"/>
              <a:latin typeface="SassoonPrimaryInfant" pitchFamily="2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5654907" y="1841314"/>
            <a:ext cx="12442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>
                <a:ln w="0"/>
                <a:latin typeface="SassoonPrimaryInfant" pitchFamily="2" charset="0"/>
              </a:rPr>
              <a:t>Summer </a:t>
            </a:r>
            <a:r>
              <a:rPr lang="en-US" b="1" dirty="0">
                <a:ln w="0"/>
                <a:latin typeface="SassoonPrimaryInfant" pitchFamily="2" charset="0"/>
              </a:rPr>
              <a:t>1</a:t>
            </a:r>
          </a:p>
        </p:txBody>
      </p:sp>
      <p:sp>
        <p:nvSpPr>
          <p:cNvPr id="43" name="Rectangle 42"/>
          <p:cNvSpPr/>
          <p:nvPr/>
        </p:nvSpPr>
        <p:spPr>
          <a:xfrm>
            <a:off x="8609815" y="4524692"/>
            <a:ext cx="12442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>
                <a:ln w="0"/>
                <a:latin typeface="SassoonPrimaryInfant" pitchFamily="2" charset="0"/>
              </a:rPr>
              <a:t>Summer 2</a:t>
            </a:r>
            <a:endParaRPr lang="en-US" b="1" dirty="0">
              <a:ln w="0"/>
              <a:latin typeface="SassoonPrimaryInfant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06947" y="3753878"/>
            <a:ext cx="2540169" cy="276999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latin typeface="SassoonPrimaryInfant" pitchFamily="2" charset="0"/>
              </a:rPr>
              <a:t>Anglo Saxons/Viking</a:t>
            </a:r>
            <a:endParaRPr lang="en-GB" sz="1200" b="1" dirty="0">
              <a:latin typeface="SassoonPrimaryInfant" pitchFamily="2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003917" y="2970624"/>
            <a:ext cx="2674338" cy="279371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29" name="TextBox 28"/>
          <p:cNvSpPr txBox="1"/>
          <p:nvPr/>
        </p:nvSpPr>
        <p:spPr>
          <a:xfrm>
            <a:off x="2178480" y="2997212"/>
            <a:ext cx="22613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latin typeface="SassoonPrimaryInfant" pitchFamily="2" charset="0"/>
              </a:rPr>
              <a:t>Ancient Greek </a:t>
            </a:r>
            <a:endParaRPr lang="en-GB" sz="1200" b="1" dirty="0">
              <a:latin typeface="SassoonPrimaryInfant" pitchFamily="2" charset="0"/>
            </a:endParaRPr>
          </a:p>
        </p:txBody>
      </p:sp>
      <p:pic>
        <p:nvPicPr>
          <p:cNvPr id="1026" name="Picture 2" descr="Ancient Greece for Kids &amp; Teachers - Lesson Plans, Games ..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869530" y="3836979"/>
            <a:ext cx="818943" cy="1143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Free Vikings Clipart - Clip Art Pictures - Graphics - Illustration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3852" y="2178207"/>
            <a:ext cx="881551" cy="864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828716" y="2819379"/>
            <a:ext cx="25206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latin typeface="SassoonPrimaryInfant" pitchFamily="2" charset="0"/>
              </a:rPr>
              <a:t>How do we use Ancient Greek ideas in our lives today?</a:t>
            </a:r>
            <a:endParaRPr lang="en-GB" sz="1200" b="1" dirty="0">
              <a:latin typeface="SassoonPrimaryInfant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348316" y="3652313"/>
            <a:ext cx="14814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ln w="0"/>
              </a:rPr>
              <a:t>323 BC - 2020</a:t>
            </a:r>
            <a:endParaRPr lang="en-US" dirty="0">
              <a:ln w="0"/>
            </a:endParaRPr>
          </a:p>
        </p:txBody>
      </p:sp>
    </p:spTree>
    <p:extLst>
      <p:ext uri="{BB962C8B-B14F-4D97-AF65-F5344CB8AC3E}">
        <p14:creationId xmlns:p14="http://schemas.microsoft.com/office/powerpoint/2010/main" val="35923618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522</TotalTime>
  <Words>327</Words>
  <Application>Microsoft Office PowerPoint</Application>
  <PresentationFormat>Widescreen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SassoonPrimaryInfant</vt:lpstr>
      <vt:lpstr>Office Theme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Bell, S</dc:creator>
  <cp:lastModifiedBy>Bell, S</cp:lastModifiedBy>
  <cp:revision>83</cp:revision>
  <cp:lastPrinted>2020-05-20T13:22:23Z</cp:lastPrinted>
  <dcterms:created xsi:type="dcterms:W3CDTF">2020-05-18T18:51:34Z</dcterms:created>
  <dcterms:modified xsi:type="dcterms:W3CDTF">2020-06-01T21:03:28Z</dcterms:modified>
</cp:coreProperties>
</file>