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79767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490" autoAdjust="0"/>
  </p:normalViewPr>
  <p:slideViewPr>
    <p:cSldViewPr>
      <p:cViewPr varScale="1">
        <p:scale>
          <a:sx n="83" d="100"/>
          <a:sy n="83" d="100"/>
        </p:scale>
        <p:origin x="643" y="4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89515"/>
            <a:ext cx="4984962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C000"/>
                </a:solidFill>
                <a:latin typeface="SassoonPrimaryInfant" pitchFamily="2" charset="0"/>
              </a:rPr>
              <a:t>Learning Journey: Vocabulary, Grammar and Punctuation Year 4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75720" y="1436927"/>
            <a:ext cx="3117180" cy="304898"/>
          </a:xfrm>
          <a:solidFill>
            <a:schemeClr val="bg1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vocabulary, grammar and punctuation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279901" y="2576819"/>
            <a:ext cx="1600076" cy="276118"/>
          </a:xfrm>
          <a:solidFill>
            <a:schemeClr val="bg1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Terminology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439816" y="3445865"/>
            <a:ext cx="1440161" cy="271168"/>
          </a:xfrm>
          <a:solidFill>
            <a:schemeClr val="bg1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Punctuation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583832" y="4268533"/>
            <a:ext cx="936104" cy="276119"/>
          </a:xfrm>
          <a:solidFill>
            <a:schemeClr val="bg1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583832" y="4933606"/>
            <a:ext cx="1002890" cy="246221"/>
          </a:xfrm>
          <a:solidFill>
            <a:schemeClr val="bg1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Sentence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583832" y="5421074"/>
            <a:ext cx="1002890" cy="313518"/>
          </a:xfrm>
          <a:solidFill>
            <a:schemeClr val="bg1"/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 sz="1100" dirty="0">
                <a:latin typeface="SassoonPrimaryInfant" pitchFamily="2" charset="0"/>
              </a:rPr>
              <a:t>Word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583832" y="5995801"/>
            <a:ext cx="1002890" cy="313518"/>
          </a:xfrm>
          <a:solidFill>
            <a:schemeClr val="bg1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01562"/>
            <a:ext cx="2768328" cy="91863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‘Natural’ learning through everyday speaking, listening and drama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Focusing on grammar when speaking and listening, reading and 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Building on and revisiting prior learning to consolidate knowledge and build on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27356"/>
            <a:ext cx="3575868" cy="60253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Learning to recognize and use terminology through discussion and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Determiner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Pronoun, possessive pronoun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Adverbial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32476"/>
            <a:ext cx="3575868" cy="79563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inverted commas and other punctuation to indicate direct speech (a comma after the reporting clause; end punctuation within inverted commas): The conductor shouted, “Sit down!”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Apostrophes to mark plural possession (the girl’s name, the girls’ names)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commas after fronted adverbials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632700" y="4098418"/>
            <a:ext cx="4406900" cy="49942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paragraphs to organize ideas around a theme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Appropriate choice of pronoun or noun within and across sentences to aid cohesion and avoid repetition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325571" y="4704998"/>
            <a:ext cx="4418632" cy="553999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Noun phrases expanded by he addition of modifying adjectives, nouns and preposition phrases (the teacher expanded to the strict </a:t>
            </a:r>
            <a:r>
              <a:rPr lang="en-US" sz="800" dirty="0" smtClean="0">
                <a:latin typeface="SassoonPrimaryInfant" pitchFamily="2" charset="0"/>
              </a:rPr>
              <a:t>math's </a:t>
            </a:r>
            <a:r>
              <a:rPr lang="en-US" sz="800" dirty="0">
                <a:latin typeface="SassoonPrimaryInfant" pitchFamily="2" charset="0"/>
              </a:rPr>
              <a:t>teacher with curly hair)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Fronted adverbials </a:t>
            </a:r>
            <a:r>
              <a:rPr lang="en-US" sz="800" u="sng" dirty="0">
                <a:latin typeface="SassoonPrimaryInfant" pitchFamily="2" charset="0"/>
              </a:rPr>
              <a:t>(Later that day</a:t>
            </a:r>
            <a:r>
              <a:rPr lang="en-US" sz="800" dirty="0">
                <a:latin typeface="SassoonPrimaryInfant" pitchFamily="2" charset="0"/>
              </a:rPr>
              <a:t>, I heard bad news)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599" y="5320153"/>
            <a:ext cx="4825033" cy="41310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The grammatical difference between plural and possessive –s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Standard English forms for verb inflections instead of local spoken forms (we were/we was, I did/I done)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33256"/>
            <a:ext cx="5019724" cy="102579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 a wide range of fiction, poetry, plays, non-fiction, fairy stories, myths, legends and reference/text 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Identify different structures in books and poetry (free, verse and narrative)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Discuss words that interest and excite their imagination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Participate in reasoned discussions about books, poems and other materials, taking turns and listening to what others say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Develop an increasing clarity in their reasoned discussions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1051" y="3801485"/>
            <a:ext cx="1296144" cy="5539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weekly interviews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assessment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5091" y="3237039"/>
            <a:ext cx="1152128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3 - 5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1051" y="2886255"/>
            <a:ext cx="1152128" cy="24622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 Quest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8549" y="2401551"/>
            <a:ext cx="1584176" cy="24622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14C4B0-4012-4443-88A8-2F11D5EF24C7}"/>
              </a:ext>
            </a:extLst>
          </p:cNvPr>
          <p:cNvSpPr txBox="1"/>
          <p:nvPr/>
        </p:nvSpPr>
        <p:spPr>
          <a:xfrm>
            <a:off x="407368" y="1484783"/>
            <a:ext cx="1152128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Link with MFL: </a:t>
            </a:r>
          </a:p>
          <a:p>
            <a:r>
              <a:rPr lang="en-GB" sz="1000" dirty="0">
                <a:latin typeface="SassoonPrimaryInfant" pitchFamily="2" charset="0"/>
              </a:rPr>
              <a:t>French curriculum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CD359B-E93B-4614-898C-CA85903D2359}"/>
              </a:ext>
            </a:extLst>
          </p:cNvPr>
          <p:cNvSpPr txBox="1"/>
          <p:nvPr/>
        </p:nvSpPr>
        <p:spPr>
          <a:xfrm>
            <a:off x="670904" y="5179827"/>
            <a:ext cx="1872322" cy="86177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 dirty="0">
                <a:latin typeface="SassoonPrimaryInfant" pitchFamily="2" charset="0"/>
              </a:rPr>
              <a:t>Marking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97139F-B2FE-40B7-BB7E-117BC1ECC17D}"/>
              </a:ext>
            </a:extLst>
          </p:cNvPr>
          <p:cNvSpPr txBox="1"/>
          <p:nvPr/>
        </p:nvSpPr>
        <p:spPr>
          <a:xfrm>
            <a:off x="691051" y="4741183"/>
            <a:ext cx="1296144" cy="24622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</a:t>
            </a:r>
            <a:r>
              <a:rPr lang="en-GB" sz="1000">
                <a:latin typeface="SassoonPrimaryInfant" pitchFamily="2" charset="0"/>
              </a:rPr>
              <a:t>: Rising Stars</a:t>
            </a:r>
            <a:endParaRPr lang="en-GB" sz="1000" dirty="0">
              <a:latin typeface="SassoonPrimaryInfan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122266-5DAE-4DF4-B438-4FBA85BE95DE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348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Vocabulary, Grammar and Punctuation Year 4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2020-08-21T12:48:42Z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