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FF3399"/>
    <a:srgbClr val="FFCCFF"/>
    <a:srgbClr val="CCFFCC"/>
    <a:srgbClr val="FF3300"/>
    <a:srgbClr val="FFFFCC"/>
    <a:srgbClr val="FFCC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11" autoAdjust="0"/>
    <p:restoredTop sz="91740" autoAdjust="0"/>
  </p:normalViewPr>
  <p:slideViewPr>
    <p:cSldViewPr snapToGrid="0">
      <p:cViewPr varScale="1">
        <p:scale>
          <a:sx n="56" d="100"/>
          <a:sy n="56" d="100"/>
        </p:scale>
        <p:origin x="150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68D47-3A04-47A6-858B-D09F358723EE}" type="datetimeFigureOut">
              <a:rPr lang="en-GB" smtClean="0"/>
              <a:t>19/05/2020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303D7-ECF3-47BD-9F64-4B836D763B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07107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68D47-3A04-47A6-858B-D09F358723EE}" type="datetimeFigureOut">
              <a:rPr lang="en-GB" smtClean="0"/>
              <a:t>19/05/2020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303D7-ECF3-47BD-9F64-4B836D763B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638485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68D47-3A04-47A6-858B-D09F358723EE}" type="datetimeFigureOut">
              <a:rPr lang="en-GB" smtClean="0"/>
              <a:t>19/05/2020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303D7-ECF3-47BD-9F64-4B836D763B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99127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68D47-3A04-47A6-858B-D09F358723EE}" type="datetimeFigureOut">
              <a:rPr lang="en-GB" smtClean="0"/>
              <a:t>19/05/2020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303D7-ECF3-47BD-9F64-4B836D763B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76861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68D47-3A04-47A6-858B-D09F358723EE}" type="datetimeFigureOut">
              <a:rPr lang="en-GB" smtClean="0"/>
              <a:t>19/05/2020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303D7-ECF3-47BD-9F64-4B836D763B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07722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68D47-3A04-47A6-858B-D09F358723EE}" type="datetimeFigureOut">
              <a:rPr lang="en-GB" smtClean="0"/>
              <a:t>19/05/2020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303D7-ECF3-47BD-9F64-4B836D763B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74311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68D47-3A04-47A6-858B-D09F358723EE}" type="datetimeFigureOut">
              <a:rPr lang="en-GB" smtClean="0"/>
              <a:t>19/05/2020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303D7-ECF3-47BD-9F64-4B836D763B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95403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68D47-3A04-47A6-858B-D09F358723EE}" type="datetimeFigureOut">
              <a:rPr lang="en-GB" smtClean="0"/>
              <a:t>19/05/2020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303D7-ECF3-47BD-9F64-4B836D763B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7639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68D47-3A04-47A6-858B-D09F358723EE}" type="datetimeFigureOut">
              <a:rPr lang="en-GB" smtClean="0"/>
              <a:t>19/05/2020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303D7-ECF3-47BD-9F64-4B836D763B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88527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68D47-3A04-47A6-858B-D09F358723EE}" type="datetimeFigureOut">
              <a:rPr lang="en-GB" smtClean="0"/>
              <a:t>19/05/2020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303D7-ECF3-47BD-9F64-4B836D763B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29622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68D47-3A04-47A6-858B-D09F358723EE}" type="datetimeFigureOut">
              <a:rPr lang="en-GB" smtClean="0"/>
              <a:t>19/05/2020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303D7-ECF3-47BD-9F64-4B836D763B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68080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A68D47-3A04-47A6-858B-D09F358723EE}" type="datetimeFigureOut">
              <a:rPr lang="en-GB" smtClean="0"/>
              <a:t>19/05/2020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6303D7-ECF3-47BD-9F64-4B836D763B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11752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5" name="Straight Connector 34"/>
          <p:cNvCxnSpPr/>
          <p:nvPr/>
        </p:nvCxnSpPr>
        <p:spPr>
          <a:xfrm flipV="1">
            <a:off x="688931" y="3466081"/>
            <a:ext cx="10947748" cy="1252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Flowchart: Connector 11"/>
          <p:cNvSpPr/>
          <p:nvPr/>
        </p:nvSpPr>
        <p:spPr>
          <a:xfrm>
            <a:off x="537814" y="3376557"/>
            <a:ext cx="175365" cy="162839"/>
          </a:xfrm>
          <a:prstGeom prst="flowChartConnector">
            <a:avLst/>
          </a:prstGeom>
          <a:solidFill>
            <a:srgbClr val="FF3399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Flowchart: Connector 12"/>
          <p:cNvSpPr/>
          <p:nvPr/>
        </p:nvSpPr>
        <p:spPr>
          <a:xfrm>
            <a:off x="3875241" y="3405163"/>
            <a:ext cx="175365" cy="162839"/>
          </a:xfrm>
          <a:prstGeom prst="flowChartConnector">
            <a:avLst/>
          </a:prstGeom>
          <a:solidFill>
            <a:srgbClr val="FF3399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Flowchart: Connector 16"/>
          <p:cNvSpPr/>
          <p:nvPr/>
        </p:nvSpPr>
        <p:spPr>
          <a:xfrm>
            <a:off x="8102716" y="3401909"/>
            <a:ext cx="175365" cy="162839"/>
          </a:xfrm>
          <a:prstGeom prst="flowChartConnector">
            <a:avLst/>
          </a:prstGeom>
          <a:solidFill>
            <a:srgbClr val="FF3399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Flowchart: Connector 18"/>
          <p:cNvSpPr/>
          <p:nvPr/>
        </p:nvSpPr>
        <p:spPr>
          <a:xfrm>
            <a:off x="11461314" y="3388290"/>
            <a:ext cx="175365" cy="162839"/>
          </a:xfrm>
          <a:prstGeom prst="flowChartConnector">
            <a:avLst/>
          </a:prstGeom>
          <a:solidFill>
            <a:srgbClr val="FF3399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TextBox 19"/>
          <p:cNvSpPr txBox="1"/>
          <p:nvPr/>
        </p:nvSpPr>
        <p:spPr>
          <a:xfrm>
            <a:off x="2753741" y="463328"/>
            <a:ext cx="2583294" cy="2830882"/>
          </a:xfrm>
          <a:prstGeom prst="rect">
            <a:avLst/>
          </a:prstGeom>
          <a:solidFill>
            <a:srgbClr val="FFFFFF"/>
          </a:solidFill>
          <a:ln>
            <a:solidFill>
              <a:srgbClr val="FF3399"/>
            </a:solidFill>
          </a:ln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21" name="TextBox 20"/>
          <p:cNvSpPr txBox="1"/>
          <p:nvPr/>
        </p:nvSpPr>
        <p:spPr>
          <a:xfrm>
            <a:off x="6899393" y="3706390"/>
            <a:ext cx="2582009" cy="2830882"/>
          </a:xfrm>
          <a:prstGeom prst="rect">
            <a:avLst/>
          </a:prstGeom>
          <a:solidFill>
            <a:srgbClr val="FFFFFF"/>
          </a:solidFill>
          <a:ln>
            <a:solidFill>
              <a:srgbClr val="FF3399"/>
            </a:solidFill>
          </a:ln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23" name="TextBox 22"/>
          <p:cNvSpPr txBox="1"/>
          <p:nvPr/>
        </p:nvSpPr>
        <p:spPr>
          <a:xfrm>
            <a:off x="2753741" y="3023506"/>
            <a:ext cx="2593731" cy="339214"/>
          </a:xfrm>
          <a:prstGeom prst="rect">
            <a:avLst/>
          </a:prstGeom>
          <a:solidFill>
            <a:srgbClr val="FF3399"/>
          </a:solidFill>
          <a:ln>
            <a:solidFill>
              <a:srgbClr val="FF3399"/>
            </a:solidFill>
          </a:ln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24" name="TextBox 23"/>
          <p:cNvSpPr txBox="1"/>
          <p:nvPr/>
        </p:nvSpPr>
        <p:spPr>
          <a:xfrm>
            <a:off x="6899393" y="3678084"/>
            <a:ext cx="2582009" cy="403412"/>
          </a:xfrm>
          <a:prstGeom prst="rect">
            <a:avLst/>
          </a:prstGeom>
          <a:solidFill>
            <a:srgbClr val="FF3399"/>
          </a:solidFill>
          <a:ln>
            <a:solidFill>
              <a:srgbClr val="FF3399"/>
            </a:solidFill>
          </a:ln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26" name="Rectangle 25"/>
          <p:cNvSpPr/>
          <p:nvPr/>
        </p:nvSpPr>
        <p:spPr>
          <a:xfrm>
            <a:off x="3572491" y="3567430"/>
            <a:ext cx="713658" cy="30777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900 AD</a:t>
            </a:r>
            <a:endParaRPr lang="en-US" sz="1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7705327" y="3062407"/>
            <a:ext cx="970137" cy="30777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400" b="1" cap="none" spc="0" dirty="0" smtClean="0">
                <a:ln w="0"/>
                <a:solidFill>
                  <a:schemeClr val="tx1"/>
                </a:solidFill>
              </a:rPr>
              <a:t>1939-1945</a:t>
            </a:r>
            <a:endParaRPr lang="en-US" sz="1400" b="1" cap="none" spc="0" dirty="0">
              <a:ln w="0"/>
              <a:solidFill>
                <a:schemeClr val="tx1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2911266" y="3077016"/>
            <a:ext cx="226137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b="1" dirty="0" smtClean="0">
                <a:latin typeface="SassoonPrimaryInfant" pitchFamily="2" charset="0"/>
              </a:rPr>
              <a:t>Mayan Civilization</a:t>
            </a:r>
            <a:endParaRPr lang="en-GB" sz="1200" b="1" dirty="0">
              <a:latin typeface="SassoonPrimaryInfant" pitchFamily="2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6888021" y="4085093"/>
            <a:ext cx="2604751" cy="27084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b="1" dirty="0" smtClean="0">
                <a:latin typeface="SassoonPrimaryInfant" pitchFamily="2" charset="0"/>
              </a:rPr>
              <a:t>A study of an aspect </a:t>
            </a:r>
            <a:r>
              <a:rPr lang="en-GB" sz="1000" b="1" dirty="0" smtClean="0">
                <a:latin typeface="SassoonPrimaryInfant" pitchFamily="2" charset="0"/>
              </a:rPr>
              <a:t>or theme in British history that extends pupils chronological knowledge beyond 1066</a:t>
            </a:r>
          </a:p>
          <a:p>
            <a:endParaRPr lang="en-GB" sz="1000" dirty="0">
              <a:latin typeface="SassoonPrimaryInfant" pitchFamily="2" charset="0"/>
            </a:endParaRPr>
          </a:p>
          <a:p>
            <a:r>
              <a:rPr lang="en-GB" sz="1000" dirty="0">
                <a:latin typeface="SassoonPrimaryInfant" pitchFamily="2" charset="0"/>
              </a:rPr>
              <a:t>Place some historical periods in a chronological framework.</a:t>
            </a:r>
          </a:p>
          <a:p>
            <a:r>
              <a:rPr lang="en-GB" sz="1000" dirty="0">
                <a:latin typeface="SassoonPrimaryInfant" pitchFamily="2" charset="0"/>
              </a:rPr>
              <a:t>Use historical terms related to a period of </a:t>
            </a:r>
            <a:r>
              <a:rPr lang="en-GB" sz="1000" dirty="0" smtClean="0">
                <a:latin typeface="SassoonPrimaryInfant" pitchFamily="2" charset="0"/>
              </a:rPr>
              <a:t>time</a:t>
            </a:r>
            <a:r>
              <a:rPr lang="en-GB" sz="1000" dirty="0">
                <a:latin typeface="SassoonPrimaryInfant" pitchFamily="2" charset="0"/>
              </a:rPr>
              <a:t> </a:t>
            </a:r>
            <a:r>
              <a:rPr lang="en-GB" sz="1000" dirty="0" smtClean="0">
                <a:latin typeface="SassoonPrimaryInfant" pitchFamily="2" charset="0"/>
              </a:rPr>
              <a:t>and use a variety of resources.</a:t>
            </a:r>
          </a:p>
          <a:p>
            <a:r>
              <a:rPr lang="en-GB" sz="1000" dirty="0">
                <a:latin typeface="SassoonPrimaryInfant" pitchFamily="2" charset="0"/>
              </a:rPr>
              <a:t>Use sources of information in ways that go beyond simple observations to answer questions about the </a:t>
            </a:r>
            <a:r>
              <a:rPr lang="en-GB" sz="1000" dirty="0" smtClean="0">
                <a:latin typeface="SassoonPrimaryInfant" pitchFamily="2" charset="0"/>
              </a:rPr>
              <a:t>past and understand they can contradict each other.</a:t>
            </a:r>
            <a:endParaRPr lang="en-GB" sz="1000" dirty="0">
              <a:latin typeface="SassoonPrimaryInfant" pitchFamily="2" charset="0"/>
            </a:endParaRPr>
          </a:p>
          <a:p>
            <a:r>
              <a:rPr lang="en-GB" sz="1000" dirty="0" smtClean="0">
                <a:latin typeface="SassoonPrimaryInfant" pitchFamily="2" charset="0"/>
              </a:rPr>
              <a:t>Communicate </a:t>
            </a:r>
            <a:r>
              <a:rPr lang="en-GB" sz="1000" dirty="0">
                <a:latin typeface="SassoonPrimaryInfant" pitchFamily="2" charset="0"/>
              </a:rPr>
              <a:t>his/her learning in an organised and structured way, using </a:t>
            </a:r>
            <a:r>
              <a:rPr lang="en-GB" sz="1000" dirty="0" smtClean="0">
                <a:latin typeface="SassoonPrimaryInfant" pitchFamily="2" charset="0"/>
              </a:rPr>
              <a:t>appropriate. </a:t>
            </a:r>
            <a:r>
              <a:rPr lang="en-GB" sz="1000" dirty="0">
                <a:latin typeface="SassoonPrimaryInfant" pitchFamily="2" charset="0"/>
              </a:rPr>
              <a:t>technology.</a:t>
            </a:r>
          </a:p>
          <a:p>
            <a:endParaRPr lang="en-GB" sz="1000" dirty="0">
              <a:latin typeface="SassoonPrimaryInfant" pitchFamily="2" charset="0"/>
            </a:endParaRPr>
          </a:p>
          <a:p>
            <a:endParaRPr lang="en-GB" sz="1000" b="1" dirty="0" smtClean="0">
              <a:latin typeface="SassoonPrimaryInfant" pitchFamily="2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2721566" y="422250"/>
            <a:ext cx="2640770" cy="27084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b="1" dirty="0" smtClean="0">
                <a:latin typeface="SassoonPrimaryInfant" pitchFamily="2" charset="0"/>
              </a:rPr>
              <a:t>Pupils should be taught about a non-European society that provides contrasts with British history – early Islamic civilisation</a:t>
            </a:r>
            <a:r>
              <a:rPr lang="en-GB" sz="1000" b="1" dirty="0" smtClean="0">
                <a:latin typeface="SassoonPrimaryInfant" pitchFamily="2" charset="0"/>
              </a:rPr>
              <a:t>, including study of Bagdad.</a:t>
            </a:r>
            <a:endParaRPr lang="en-GB" sz="1000" b="1" dirty="0" smtClean="0">
              <a:latin typeface="SassoonPrimaryInfant" pitchFamily="2" charset="0"/>
            </a:endParaRPr>
          </a:p>
          <a:p>
            <a:endParaRPr lang="en-GB" sz="1000" dirty="0" smtClean="0">
              <a:latin typeface="SassoonPrimaryInfant" pitchFamily="2" charset="0"/>
            </a:endParaRPr>
          </a:p>
          <a:p>
            <a:r>
              <a:rPr lang="en-GB" sz="1000" dirty="0" smtClean="0">
                <a:latin typeface="SassoonPrimaryInfant" pitchFamily="2" charset="0"/>
              </a:rPr>
              <a:t>Place some historical periods in a chronological framework.</a:t>
            </a:r>
          </a:p>
          <a:p>
            <a:r>
              <a:rPr lang="en-GB" sz="1000" dirty="0" smtClean="0">
                <a:latin typeface="SassoonPrimaryInfant" pitchFamily="2" charset="0"/>
              </a:rPr>
              <a:t>Understand sources can contradict each other.</a:t>
            </a:r>
          </a:p>
          <a:p>
            <a:r>
              <a:rPr lang="en-GB" sz="1000" dirty="0" smtClean="0">
                <a:latin typeface="SassoonPrimaryInfant" pitchFamily="2" charset="0"/>
              </a:rPr>
              <a:t>Use historical terms related to a period of time.</a:t>
            </a:r>
          </a:p>
          <a:p>
            <a:r>
              <a:rPr lang="en-GB" sz="1000" dirty="0" smtClean="0">
                <a:latin typeface="SassoonPrimaryInfant" pitchFamily="2" charset="0"/>
              </a:rPr>
              <a:t>Use sources of information in ways that go beyond simple observations to answer questions about the past.</a:t>
            </a:r>
          </a:p>
          <a:p>
            <a:r>
              <a:rPr lang="en-GB" sz="1000" dirty="0" smtClean="0">
                <a:latin typeface="SassoonPrimaryInfant" pitchFamily="2" charset="0"/>
              </a:rPr>
              <a:t>Use a variety of resources to find out about aspects of life in the past.</a:t>
            </a:r>
          </a:p>
          <a:p>
            <a:r>
              <a:rPr lang="en-GB" sz="1000" dirty="0" smtClean="0">
                <a:latin typeface="SassoonPrimaryInfant" pitchFamily="2" charset="0"/>
              </a:rPr>
              <a:t>Communicate his/her learning in an organised and structured way, using appropriate technology.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601248" y="5156732"/>
            <a:ext cx="1277655" cy="707886"/>
          </a:xfrm>
          <a:prstGeom prst="rect">
            <a:avLst/>
          </a:prstGeom>
          <a:solidFill>
            <a:srgbClr val="FFFFFF"/>
          </a:solidFill>
          <a:ln w="28575">
            <a:solidFill>
              <a:srgbClr val="FF3399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 smtClean="0"/>
              <a:t>History</a:t>
            </a:r>
          </a:p>
          <a:p>
            <a:pPr algn="ctr"/>
            <a:r>
              <a:rPr lang="en-GB" sz="2000" b="1" dirty="0" smtClean="0"/>
              <a:t>Year 4</a:t>
            </a:r>
            <a:endParaRPr lang="en-GB" sz="2000" b="1" dirty="0"/>
          </a:p>
        </p:txBody>
      </p:sp>
      <p:sp>
        <p:nvSpPr>
          <p:cNvPr id="41" name="Rectangle 40"/>
          <p:cNvSpPr/>
          <p:nvPr/>
        </p:nvSpPr>
        <p:spPr>
          <a:xfrm>
            <a:off x="3267860" y="4496354"/>
            <a:ext cx="139012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assoonPrimaryInfant" pitchFamily="2" charset="0"/>
              </a:rPr>
              <a:t>Autumn </a:t>
            </a:r>
            <a:r>
              <a:rPr lang="en-US" sz="1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assoonPrimaryInfant" pitchFamily="2" charset="0"/>
              </a:rPr>
              <a:t>1 and 2</a:t>
            </a:r>
            <a:endParaRPr lang="en-US" sz="1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SassoonPrimaryInfant" pitchFamily="2" charset="0"/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7727768" y="2146555"/>
            <a:ext cx="92525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assoonPrimaryInfant" pitchFamily="2" charset="0"/>
              </a:rPr>
              <a:t>Summer </a:t>
            </a:r>
            <a:r>
              <a:rPr lang="en-US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assoonPrimaryInfant" pitchFamily="2" charset="0"/>
              </a:rPr>
              <a:t>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732332" y="3727747"/>
            <a:ext cx="25401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b="1" dirty="0" smtClean="0">
                <a:latin typeface="SassoonPrimaryInfant" pitchFamily="2" charset="0"/>
              </a:rPr>
              <a:t>World War 2 – The Blitz</a:t>
            </a:r>
            <a:endParaRPr lang="en-GB" sz="1200" b="1" dirty="0">
              <a:latin typeface="SassoonPrimaryInfant" pitchFamily="2" charset="0"/>
            </a:endParaRPr>
          </a:p>
        </p:txBody>
      </p:sp>
      <p:pic>
        <p:nvPicPr>
          <p:cNvPr id="1038" name="Picture 14" descr="Free Mayan Clipart - Clip Art Pictures - Graphics - Illustration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7987" y="3826160"/>
            <a:ext cx="385290" cy="647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Soldier Hd Janitor Clipart Male World War Two Transparent - First ...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0684" y="2515582"/>
            <a:ext cx="464064" cy="556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23618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652</TotalTime>
  <Words>200</Words>
  <Application>Microsoft Office PowerPoint</Application>
  <PresentationFormat>Widescreen</PresentationFormat>
  <Paragraphs>22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SassoonPrimaryInfant</vt:lpstr>
      <vt:lpstr>Office Theme</vt:lpstr>
      <vt:lpstr>PowerPoint Presentation</vt:lpstr>
    </vt:vector>
  </TitlesOfParts>
  <Company>OneIT Services and Solutions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Bell, S</dc:creator>
  <cp:lastModifiedBy>Bell, S</cp:lastModifiedBy>
  <cp:revision>65</cp:revision>
  <dcterms:created xsi:type="dcterms:W3CDTF">2020-05-18T18:51:34Z</dcterms:created>
  <dcterms:modified xsi:type="dcterms:W3CDTF">2020-05-19T15:21:53Z</dcterms:modified>
</cp:coreProperties>
</file>