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3399"/>
    <a:srgbClr val="FFCCFF"/>
    <a:srgbClr val="CCFFCC"/>
    <a:srgbClr val="FF3300"/>
    <a:srgbClr val="FFFF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1" autoAdjust="0"/>
    <p:restoredTop sz="91740" autoAdjust="0"/>
  </p:normalViewPr>
  <p:slideViewPr>
    <p:cSldViewPr snapToGrid="0">
      <p:cViewPr varScale="1">
        <p:scale>
          <a:sx n="56" d="100"/>
          <a:sy n="56" d="100"/>
        </p:scale>
        <p:origin x="15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71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84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91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8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77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43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54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6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5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6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80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68D47-3A04-47A6-858B-D09F358723EE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17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 flipV="1">
            <a:off x="688931" y="3466081"/>
            <a:ext cx="10947748" cy="12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537814" y="3376557"/>
            <a:ext cx="175365" cy="162839"/>
          </a:xfrm>
          <a:prstGeom prst="flowChartConnector">
            <a:avLst/>
          </a:prstGeom>
          <a:solidFill>
            <a:srgbClr val="FF3399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lowchart: Connector 12"/>
          <p:cNvSpPr/>
          <p:nvPr/>
        </p:nvSpPr>
        <p:spPr>
          <a:xfrm>
            <a:off x="3875241" y="3405163"/>
            <a:ext cx="175365" cy="162839"/>
          </a:xfrm>
          <a:prstGeom prst="flowChartConnector">
            <a:avLst/>
          </a:prstGeom>
          <a:solidFill>
            <a:srgbClr val="FF3399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lowchart: Connector 16"/>
          <p:cNvSpPr/>
          <p:nvPr/>
        </p:nvSpPr>
        <p:spPr>
          <a:xfrm>
            <a:off x="8102716" y="3401909"/>
            <a:ext cx="175365" cy="162839"/>
          </a:xfrm>
          <a:prstGeom prst="flowChartConnector">
            <a:avLst/>
          </a:prstGeom>
          <a:solidFill>
            <a:srgbClr val="FF3399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lowchart: Connector 18"/>
          <p:cNvSpPr/>
          <p:nvPr/>
        </p:nvSpPr>
        <p:spPr>
          <a:xfrm>
            <a:off x="11461314" y="3388290"/>
            <a:ext cx="175365" cy="162839"/>
          </a:xfrm>
          <a:prstGeom prst="flowChartConnector">
            <a:avLst/>
          </a:prstGeom>
          <a:solidFill>
            <a:srgbClr val="FF3399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2753741" y="463328"/>
            <a:ext cx="2583294" cy="2830882"/>
          </a:xfrm>
          <a:prstGeom prst="rect">
            <a:avLst/>
          </a:prstGeom>
          <a:solidFill>
            <a:srgbClr val="FFFFFF"/>
          </a:solidFill>
          <a:ln>
            <a:solidFill>
              <a:srgbClr val="FF3399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6899393" y="3706390"/>
            <a:ext cx="2582009" cy="2830882"/>
          </a:xfrm>
          <a:prstGeom prst="rect">
            <a:avLst/>
          </a:prstGeom>
          <a:solidFill>
            <a:srgbClr val="FFFFFF"/>
          </a:solidFill>
          <a:ln>
            <a:solidFill>
              <a:srgbClr val="FF3399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753741" y="3023506"/>
            <a:ext cx="2593731" cy="339214"/>
          </a:xfrm>
          <a:prstGeom prst="rect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6899393" y="3678084"/>
            <a:ext cx="2582009" cy="403412"/>
          </a:xfrm>
          <a:prstGeom prst="rect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3572491" y="3567430"/>
            <a:ext cx="713658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900 AD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705327" y="3062407"/>
            <a:ext cx="97013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cap="none" spc="0" dirty="0" smtClean="0">
                <a:ln w="0"/>
                <a:solidFill>
                  <a:schemeClr val="tx1"/>
                </a:solidFill>
              </a:rPr>
              <a:t>1939-1945</a:t>
            </a:r>
            <a:endParaRPr lang="en-US" sz="1400" b="1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1266" y="3077016"/>
            <a:ext cx="2261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Mayan Civilization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88021" y="4085093"/>
            <a:ext cx="2604751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A study of an aspect </a:t>
            </a:r>
            <a:r>
              <a:rPr lang="en-GB" sz="1000" b="1" dirty="0" smtClean="0">
                <a:latin typeface="SassoonPrimaryInfant" pitchFamily="2" charset="0"/>
              </a:rPr>
              <a:t>or theme in British history that extends pupils chronological knowledge beyond 1066</a:t>
            </a:r>
          </a:p>
          <a:p>
            <a:endParaRPr lang="en-GB" sz="1000" dirty="0">
              <a:latin typeface="SassoonPrimaryInfant" pitchFamily="2" charset="0"/>
            </a:endParaRPr>
          </a:p>
          <a:p>
            <a:r>
              <a:rPr lang="en-GB" sz="1000" dirty="0">
                <a:latin typeface="SassoonPrimaryInfant" pitchFamily="2" charset="0"/>
              </a:rPr>
              <a:t>Place some historical periods in a chronological framework.</a:t>
            </a:r>
          </a:p>
          <a:p>
            <a:r>
              <a:rPr lang="en-GB" sz="1000" dirty="0">
                <a:latin typeface="SassoonPrimaryInfant" pitchFamily="2" charset="0"/>
              </a:rPr>
              <a:t>Use historical terms related to a period of </a:t>
            </a:r>
            <a:r>
              <a:rPr lang="en-GB" sz="1000" dirty="0" smtClean="0">
                <a:latin typeface="SassoonPrimaryInfant" pitchFamily="2" charset="0"/>
              </a:rPr>
              <a:t>time</a:t>
            </a:r>
            <a:r>
              <a:rPr lang="en-GB" sz="1000" dirty="0">
                <a:latin typeface="SassoonPrimaryInfant" pitchFamily="2" charset="0"/>
              </a:rPr>
              <a:t> </a:t>
            </a:r>
            <a:r>
              <a:rPr lang="en-GB" sz="1000" dirty="0" smtClean="0">
                <a:latin typeface="SassoonPrimaryInfant" pitchFamily="2" charset="0"/>
              </a:rPr>
              <a:t>and use a variety of resources.</a:t>
            </a:r>
          </a:p>
          <a:p>
            <a:r>
              <a:rPr lang="en-GB" sz="1000" dirty="0">
                <a:latin typeface="SassoonPrimaryInfant" pitchFamily="2" charset="0"/>
              </a:rPr>
              <a:t>Use sources of information in ways that go beyond simple observations to answer questions about the </a:t>
            </a:r>
            <a:r>
              <a:rPr lang="en-GB" sz="1000" dirty="0" smtClean="0">
                <a:latin typeface="SassoonPrimaryInfant" pitchFamily="2" charset="0"/>
              </a:rPr>
              <a:t>past and understand they can contradict each other.</a:t>
            </a:r>
            <a:endParaRPr lang="en-GB" sz="1000" dirty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Communicate </a:t>
            </a:r>
            <a:r>
              <a:rPr lang="en-GB" sz="1000" dirty="0">
                <a:latin typeface="SassoonPrimaryInfant" pitchFamily="2" charset="0"/>
              </a:rPr>
              <a:t>his/her learning in an organised and structured way, using </a:t>
            </a:r>
            <a:r>
              <a:rPr lang="en-GB" sz="1000" dirty="0" smtClean="0">
                <a:latin typeface="SassoonPrimaryInfant" pitchFamily="2" charset="0"/>
              </a:rPr>
              <a:t>appropriate. </a:t>
            </a:r>
            <a:r>
              <a:rPr lang="en-GB" sz="1000" dirty="0">
                <a:latin typeface="SassoonPrimaryInfant" pitchFamily="2" charset="0"/>
              </a:rPr>
              <a:t>technology.</a:t>
            </a:r>
          </a:p>
          <a:p>
            <a:endParaRPr lang="en-GB" sz="1000" dirty="0">
              <a:latin typeface="SassoonPrimaryInfant" pitchFamily="2" charset="0"/>
            </a:endParaRPr>
          </a:p>
          <a:p>
            <a:endParaRPr lang="en-GB" sz="1000" b="1" dirty="0" smtClean="0">
              <a:latin typeface="SassoonPrimaryInfant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21566" y="422250"/>
            <a:ext cx="264077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Pupils should be taught about a non-European society that provides contrasts with British history – early Islamic civilisation</a:t>
            </a:r>
            <a:r>
              <a:rPr lang="en-GB" sz="1000" b="1" dirty="0" smtClean="0">
                <a:latin typeface="SassoonPrimaryInfant" pitchFamily="2" charset="0"/>
              </a:rPr>
              <a:t>, including study of Bagdad.</a:t>
            </a:r>
            <a:endParaRPr lang="en-GB" sz="1000" b="1" dirty="0" smtClean="0">
              <a:latin typeface="SassoonPrimaryInfant" pitchFamily="2" charset="0"/>
            </a:endParaRPr>
          </a:p>
          <a:p>
            <a:endParaRPr lang="en-GB" sz="1000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Place some historical periods in a chronological framework.</a:t>
            </a:r>
          </a:p>
          <a:p>
            <a:r>
              <a:rPr lang="en-GB" sz="1000" dirty="0" smtClean="0">
                <a:latin typeface="SassoonPrimaryInfant" pitchFamily="2" charset="0"/>
              </a:rPr>
              <a:t>Understand sources can contradict each other.</a:t>
            </a:r>
          </a:p>
          <a:p>
            <a:r>
              <a:rPr lang="en-GB" sz="1000" dirty="0" smtClean="0">
                <a:latin typeface="SassoonPrimaryInfant" pitchFamily="2" charset="0"/>
              </a:rPr>
              <a:t>Use historical terms related to a period of time.</a:t>
            </a:r>
          </a:p>
          <a:p>
            <a:r>
              <a:rPr lang="en-GB" sz="1000" dirty="0" smtClean="0">
                <a:latin typeface="SassoonPrimaryInfant" pitchFamily="2" charset="0"/>
              </a:rPr>
              <a:t>Use sources of information in ways that go beyond simple observations to answer questions about the past.</a:t>
            </a:r>
          </a:p>
          <a:p>
            <a:r>
              <a:rPr lang="en-GB" sz="1000" dirty="0" smtClean="0">
                <a:latin typeface="SassoonPrimaryInfant" pitchFamily="2" charset="0"/>
              </a:rPr>
              <a:t>Use a variety of resources to find out about aspects of life in the past.</a:t>
            </a:r>
          </a:p>
          <a:p>
            <a:r>
              <a:rPr lang="en-GB" sz="1000" dirty="0" smtClean="0">
                <a:latin typeface="SassoonPrimaryInfant" pitchFamily="2" charset="0"/>
              </a:rPr>
              <a:t>Communicate his/her learning in an organised and structured way, using appropriate technology.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1248" y="5156732"/>
            <a:ext cx="1277655" cy="707886"/>
          </a:xfrm>
          <a:prstGeom prst="rect">
            <a:avLst/>
          </a:prstGeom>
          <a:solidFill>
            <a:srgbClr val="FFFFFF"/>
          </a:solidFill>
          <a:ln w="28575">
            <a:solidFill>
              <a:srgbClr val="FF33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History</a:t>
            </a:r>
          </a:p>
          <a:p>
            <a:pPr algn="ctr"/>
            <a:r>
              <a:rPr lang="en-GB" sz="2000" b="1" dirty="0" smtClean="0"/>
              <a:t>Year 4</a:t>
            </a:r>
            <a:endParaRPr lang="en-GB" sz="2000" b="1" dirty="0"/>
          </a:p>
        </p:txBody>
      </p:sp>
      <p:sp>
        <p:nvSpPr>
          <p:cNvPr id="41" name="Rectangle 40"/>
          <p:cNvSpPr/>
          <p:nvPr/>
        </p:nvSpPr>
        <p:spPr>
          <a:xfrm>
            <a:off x="3267860" y="4496354"/>
            <a:ext cx="13901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Autumn 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1 and 2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727768" y="2146555"/>
            <a:ext cx="9252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Summer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32332" y="3727747"/>
            <a:ext cx="25401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World War 2 – The Blitz</a:t>
            </a:r>
            <a:endParaRPr lang="en-GB" sz="1200" b="1" dirty="0">
              <a:latin typeface="SassoonPrimaryInfant" pitchFamily="2" charset="0"/>
            </a:endParaRPr>
          </a:p>
        </p:txBody>
      </p:sp>
      <p:pic>
        <p:nvPicPr>
          <p:cNvPr id="1038" name="Picture 14" descr="Free Mayan Clipart - Clip Art Pictures - Graphics - Illustrati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987" y="3826160"/>
            <a:ext cx="385290" cy="64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Soldier Hd Janitor Clipart Male World War Two Transparent - First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684" y="2515582"/>
            <a:ext cx="464064" cy="556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236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200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Bell, S</cp:lastModifiedBy>
  <cp:revision>65</cp:revision>
  <dcterms:created xsi:type="dcterms:W3CDTF">2020-05-18T18:51:34Z</dcterms:created>
  <dcterms:modified xsi:type="dcterms:W3CDTF">2020-05-19T15:21:53Z</dcterms:modified>
</cp:coreProperties>
</file>