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latin typeface="SassoonPrimaryInfant" pitchFamily="2" charset="0"/>
              </a:rPr>
              <a:t>Learning Journey: Spelling Year 3 and 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09143" y="1679127"/>
            <a:ext cx="2086857" cy="31556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word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 flipV="1">
            <a:off x="5521730" y="2677230"/>
            <a:ext cx="511517" cy="140223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endParaRPr lang="en-US" sz="1100" dirty="0">
              <a:solidFill>
                <a:schemeClr val="accent6">
                  <a:lumMod val="60000"/>
                  <a:lumOff val="40000"/>
                </a:schemeClr>
              </a:solidFill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25097" y="2564904"/>
            <a:ext cx="1800201" cy="31556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Etymology (origin of words)</a:t>
            </a:r>
          </a:p>
          <a:p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225098" y="4237367"/>
            <a:ext cx="1726886" cy="315567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Adding prefixes</a:t>
            </a:r>
          </a:p>
          <a:p>
            <a:r>
              <a:rPr lang="en-US" sz="1100" dirty="0">
                <a:latin typeface="SassoonPrimaryInfant" pitchFamily="2" charset="0"/>
              </a:rPr>
              <a:t>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863304"/>
            <a:ext cx="2267439" cy="31556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rmAutofit fontScale="92500"/>
          </a:bodyPr>
          <a:lstStyle/>
          <a:p>
            <a:r>
              <a:rPr lang="en-US" sz="1100" dirty="0">
                <a:latin typeface="SassoonPrimaryInfant" pitchFamily="2" charset="0"/>
              </a:rPr>
              <a:t>Words with different sounding endings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445223"/>
            <a:ext cx="1512168" cy="302995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Spelling knowledge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161218"/>
            <a:ext cx="3703240" cy="14036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Possessive apostrophe with plural words: the girls’, bots’, men’s, mice’s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Homophones and near homophones: accept/except, affect/effect, ball/bawl, berry/bury, brake/break, fair/fare, grate/great, groan/grown, here/hear, heel/heal/he’ll, know/not, mail/male, main/mane, meat/meet, medal/meddle, missed/mist, peace/piece, plain/plane, rain/rein/reign, scene/seen, weather/whether, whose/who’s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the spellings from Word List - Years 3 and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Understanding relationships between sounds and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Understanding relationships between spellings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Understanding </a:t>
            </a:r>
            <a:r>
              <a:rPr lang="en-US" sz="800">
                <a:latin typeface="SassoonPrimaryInfant" pitchFamily="2" charset="0"/>
              </a:rPr>
              <a:t>and learning exceptions </a:t>
            </a:r>
            <a:r>
              <a:rPr lang="en-US" sz="800" dirty="0">
                <a:latin typeface="SassoonPrimaryInfant" pitchFamily="2" charset="0"/>
              </a:rPr>
              <a:t>to spelling rules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817452"/>
            <a:ext cx="3035028" cy="251507"/>
          </a:xfrm>
        </p:spPr>
        <p:txBody>
          <a:bodyPr/>
          <a:lstStyle/>
          <a:p>
            <a:r>
              <a:rPr lang="en-US" sz="1000" dirty="0">
                <a:solidFill>
                  <a:schemeClr val="bg1"/>
                </a:solidFill>
                <a:latin typeface="SassoonPrimaryInfant" pitchFamily="2" charset="0"/>
              </a:rPr>
              <a:t>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040216" y="2601428"/>
            <a:ext cx="3999384" cy="54520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Greek: ch (k) scheme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French: ch (sh) chef, gue (g) league, que (k) antique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Latin: sc (s) science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91010" y="3947064"/>
            <a:ext cx="3889566" cy="54520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dis- disobey, mis- mislead, in- (not/in/into) incorrect, </a:t>
            </a:r>
            <a:r>
              <a:rPr lang="en-US" sz="800" dirty="0" err="1">
                <a:latin typeface="SassoonPrimaryInfant" pitchFamily="2" charset="0"/>
              </a:rPr>
              <a:t>il</a:t>
            </a:r>
            <a:r>
              <a:rPr lang="en-US" sz="800" dirty="0">
                <a:latin typeface="SassoonPrimaryInfant" pitchFamily="2" charset="0"/>
              </a:rPr>
              <a:t>- illegal, </a:t>
            </a:r>
            <a:r>
              <a:rPr lang="en-US" sz="800" dirty="0" err="1">
                <a:latin typeface="SassoonPrimaryInfant" pitchFamily="2" charset="0"/>
              </a:rPr>
              <a:t>im</a:t>
            </a:r>
            <a:r>
              <a:rPr lang="en-US" sz="800" dirty="0">
                <a:latin typeface="SassoonPrimaryInfant" pitchFamily="2" charset="0"/>
              </a:rPr>
              <a:t>- immature, </a:t>
            </a:r>
            <a:r>
              <a:rPr lang="en-US" sz="800" dirty="0" err="1">
                <a:latin typeface="SassoonPrimaryInfant" pitchFamily="2" charset="0"/>
              </a:rPr>
              <a:t>ir</a:t>
            </a:r>
            <a:r>
              <a:rPr lang="en-US" sz="800" dirty="0">
                <a:latin typeface="SassoonPrimaryInfant" pitchFamily="2" charset="0"/>
              </a:rPr>
              <a:t>- irregular, re- (again/back) return, sub- (under) subheading, inter- (between/among) international, super- (above) supermarket, anti- (against) antiseptic, auto- (self/own) autobiography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645972" y="4473684"/>
            <a:ext cx="3850130" cy="104821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y (</a:t>
            </a:r>
            <a:r>
              <a:rPr lang="en-US" sz="800" dirty="0" err="1">
                <a:latin typeface="SassoonPrimaryInfant" pitchFamily="2" charset="0"/>
              </a:rPr>
              <a:t>i</a:t>
            </a:r>
            <a:r>
              <a:rPr lang="en-US" sz="800" dirty="0">
                <a:latin typeface="SassoonPrimaryInfant" pitchFamily="2" charset="0"/>
              </a:rPr>
              <a:t>) myth, gym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ou (u)  young, double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-ure (ur) measure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-ture (chur) nature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-sion (shun) division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-tion, -ssion, -sion, -cian (shun) invention, discussion, expansion, musician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ei, eigh, ey (ai) vein, eight, they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900" dirty="0">
              <a:latin typeface="SassoonPrimaryInfant" pitchFamily="2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248128" y="5521904"/>
            <a:ext cx="3889566" cy="49938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Spell by learning new ways of spelling phonemes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Write from memory dictated sentences including words and punctuation taught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a dictionary to check spellings (2-3 letters then 3-4)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6021288"/>
            <a:ext cx="4659684" cy="4942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>
                <a:latin typeface="SassoonPrimaryInfant" pitchFamily="2" charset="0"/>
              </a:rPr>
              <a:t>‘</a:t>
            </a:r>
            <a:r>
              <a:rPr lang="en-US" sz="800" dirty="0">
                <a:latin typeface="SassoonPrimaryInfant" pitchFamily="2" charset="0"/>
              </a:rPr>
              <a:t>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Reading with understanding and analysis of the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Fluently read and re-read a wide variety of texts including rhymes, stories, non-fiction, poetry, traditional tales, fairy stories and plays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8372" y="2995855"/>
            <a:ext cx="1295008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Spelling: Rising Stars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4264" y="5075973"/>
            <a:ext cx="129500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232" y="2501063"/>
            <a:ext cx="1584176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9644" y="4573065"/>
            <a:ext cx="1296144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8372" y="3480741"/>
            <a:ext cx="2017360" cy="8617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 (corrections)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8C5AE5-FE3F-402B-BA5B-7B0320DD95D3}"/>
              </a:ext>
            </a:extLst>
          </p:cNvPr>
          <p:cNvSpPr txBox="1"/>
          <p:nvPr/>
        </p:nvSpPr>
        <p:spPr>
          <a:xfrm>
            <a:off x="4225097" y="3480741"/>
            <a:ext cx="1726886" cy="24622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SassoonPrimaryInfant" pitchFamily="2" charset="0"/>
              </a:rPr>
              <a:t>Adding suffixes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807BC4-4535-4578-AB8F-85BB832AF732}"/>
              </a:ext>
            </a:extLst>
          </p:cNvPr>
          <p:cNvSpPr txBox="1"/>
          <p:nvPr/>
        </p:nvSpPr>
        <p:spPr>
          <a:xfrm>
            <a:off x="7752184" y="3398140"/>
            <a:ext cx="3175430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latin typeface="SassoonPrimaryInfant" pitchFamily="2" charset="0"/>
              </a:rPr>
              <a:t>-ation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latin typeface="SassoonPrimaryInfant" pitchFamily="2" charset="0"/>
              </a:rPr>
              <a:t>-ly sadly, finally   and  –ally basically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latin typeface="SassoonPrimaryInfant" pitchFamily="2" charset="0"/>
              </a:rPr>
              <a:t>-ous mountainous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A4B09B-6080-4626-A4E6-505C6F1EE5D2}"/>
              </a:ext>
            </a:extLst>
          </p:cNvPr>
          <p:cNvSpPr txBox="1"/>
          <p:nvPr/>
        </p:nvSpPr>
        <p:spPr>
          <a:xfrm>
            <a:off x="406232" y="1484784"/>
            <a:ext cx="1153264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</a:t>
            </a:r>
          </a:p>
          <a:p>
            <a:r>
              <a:rPr lang="en-GB" sz="1000" dirty="0">
                <a:latin typeface="SassoonPrimaryInfant" pitchFamily="2" charset="0"/>
              </a:rPr>
              <a:t>French writing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122266-5DAE-4DF4-B438-4FBA85BE95DE}">
  <ds:schemaRefs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414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Spelling Year 3 and 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2020-08-21T12:29:25Z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