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797675" cy="987266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FFCC"/>
    <a:srgbClr val="FF3300"/>
    <a:srgbClr val="FFFFCC"/>
    <a:srgbClr val="FFCC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11" autoAdjust="0"/>
    <p:restoredTop sz="94660"/>
  </p:normalViewPr>
  <p:slideViewPr>
    <p:cSldViewPr snapToGrid="0">
      <p:cViewPr varScale="1">
        <p:scale>
          <a:sx n="81" d="100"/>
          <a:sy n="81" d="100"/>
        </p:scale>
        <p:origin x="384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07107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638485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991278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768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07722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474311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95403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76393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8885275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629622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68080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A68D47-3A04-47A6-858B-D09F358723EE}" type="datetimeFigureOut">
              <a:rPr lang="en-GB" smtClean="0"/>
              <a:t>20/05/2020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E6303D7-ECF3-47BD-9F64-4B836D763BB9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11752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5" name="Straight Connector 34"/>
          <p:cNvCxnSpPr/>
          <p:nvPr/>
        </p:nvCxnSpPr>
        <p:spPr>
          <a:xfrm flipV="1">
            <a:off x="688931" y="3466081"/>
            <a:ext cx="10947748" cy="12525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lowchart: Connector 11"/>
          <p:cNvSpPr/>
          <p:nvPr/>
        </p:nvSpPr>
        <p:spPr>
          <a:xfrm>
            <a:off x="513566" y="3400815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Flowchart: Connector 12"/>
          <p:cNvSpPr/>
          <p:nvPr/>
        </p:nvSpPr>
        <p:spPr>
          <a:xfrm>
            <a:off x="3279002" y="3388289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Flowchart: Connector 16"/>
          <p:cNvSpPr/>
          <p:nvPr/>
        </p:nvSpPr>
        <p:spPr>
          <a:xfrm>
            <a:off x="6192029" y="3388289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Flowchart: Connector 17"/>
          <p:cNvSpPr/>
          <p:nvPr/>
        </p:nvSpPr>
        <p:spPr>
          <a:xfrm>
            <a:off x="8949394" y="3380187"/>
            <a:ext cx="175365" cy="162839"/>
          </a:xfrm>
          <a:prstGeom prst="flowChartConnector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lowchart: Connector 18"/>
          <p:cNvSpPr/>
          <p:nvPr/>
        </p:nvSpPr>
        <p:spPr>
          <a:xfrm>
            <a:off x="11461314" y="3388290"/>
            <a:ext cx="175365" cy="162839"/>
          </a:xfrm>
          <a:prstGeom prst="flowChartConnector">
            <a:avLst/>
          </a:prstGeom>
          <a:solidFill>
            <a:schemeClr val="accent6"/>
          </a:solidFill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2099571" y="315245"/>
            <a:ext cx="2583294" cy="2830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1" name="TextBox 20"/>
          <p:cNvSpPr txBox="1"/>
          <p:nvPr/>
        </p:nvSpPr>
        <p:spPr>
          <a:xfrm>
            <a:off x="4986034" y="3719124"/>
            <a:ext cx="2582009" cy="2830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2" name="TextBox 21"/>
          <p:cNvSpPr txBox="1"/>
          <p:nvPr/>
        </p:nvSpPr>
        <p:spPr>
          <a:xfrm>
            <a:off x="7778280" y="434462"/>
            <a:ext cx="2605413" cy="2830882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3" name="TextBox 22"/>
          <p:cNvSpPr txBox="1"/>
          <p:nvPr/>
        </p:nvSpPr>
        <p:spPr>
          <a:xfrm>
            <a:off x="2086828" y="2996134"/>
            <a:ext cx="2593731" cy="339214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/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4" name="TextBox 23"/>
          <p:cNvSpPr txBox="1"/>
          <p:nvPr/>
        </p:nvSpPr>
        <p:spPr>
          <a:xfrm>
            <a:off x="4986034" y="3743286"/>
            <a:ext cx="2582009" cy="40341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5" name="TextBox 24"/>
          <p:cNvSpPr txBox="1"/>
          <p:nvPr/>
        </p:nvSpPr>
        <p:spPr>
          <a:xfrm>
            <a:off x="7778279" y="2973469"/>
            <a:ext cx="2605413" cy="323165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endParaRPr lang="en-GB" dirty="0"/>
          </a:p>
        </p:txBody>
      </p:sp>
      <p:sp>
        <p:nvSpPr>
          <p:cNvPr id="26" name="Rectangle 25"/>
          <p:cNvSpPr/>
          <p:nvPr/>
        </p:nvSpPr>
        <p:spPr>
          <a:xfrm>
            <a:off x="3040308" y="3569212"/>
            <a:ext cx="65274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1666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7" name="Rectangle 26"/>
          <p:cNvSpPr/>
          <p:nvPr/>
        </p:nvSpPr>
        <p:spPr>
          <a:xfrm>
            <a:off x="5681360" y="3089461"/>
            <a:ext cx="1191352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1728-1779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8521234" y="3606099"/>
            <a:ext cx="1074333" cy="36933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b="0" cap="none" spc="0" dirty="0" smtClean="0">
                <a:ln w="0"/>
                <a:solidFill>
                  <a:schemeClr val="tx1"/>
                </a:solidFill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</a:rPr>
              <a:t>800-2021</a:t>
            </a:r>
            <a:endParaRPr lang="en-US" b="0" cap="none" spc="0" dirty="0">
              <a:ln w="0"/>
              <a:solidFill>
                <a:schemeClr val="tx1"/>
              </a:solidFill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2260532" y="3034098"/>
            <a:ext cx="226137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The Great Fire of London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4975558" y="3817764"/>
            <a:ext cx="2582010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Captain Cook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1" name="Rectangle 30"/>
          <p:cNvSpPr/>
          <p:nvPr/>
        </p:nvSpPr>
        <p:spPr>
          <a:xfrm>
            <a:off x="8254853" y="2961469"/>
            <a:ext cx="1620060" cy="27699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GB" sz="1200" b="1" dirty="0" smtClean="0">
                <a:latin typeface="SassoonPrimaryInfant" pitchFamily="2" charset="0"/>
              </a:rPr>
              <a:t>Travel and Transport</a:t>
            </a:r>
            <a:endParaRPr lang="en-GB" sz="1200" b="1" dirty="0">
              <a:latin typeface="SassoonPrimaryInfant" pitchFamily="2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4952817" y="4212503"/>
            <a:ext cx="2604751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Discuss the lives of significant individuals in the past who have contributed to national and international achievements. </a:t>
            </a:r>
          </a:p>
          <a:p>
            <a:endParaRPr lang="en-GB" sz="1000" b="1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Describe where the </a:t>
            </a:r>
            <a:r>
              <a:rPr lang="en-GB" sz="1000" dirty="0" err="1" smtClean="0">
                <a:latin typeface="SassoonPrimaryInfant" pitchFamily="2" charset="0"/>
              </a:rPr>
              <a:t>Capt</a:t>
            </a:r>
            <a:r>
              <a:rPr lang="en-GB" sz="1000" dirty="0" smtClean="0">
                <a:latin typeface="SassoonPrimaryInfant" pitchFamily="2" charset="0"/>
              </a:rPr>
              <a:t> Cook fits within the chronological framework.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significant historical events/people in their own locality.</a:t>
            </a:r>
          </a:p>
          <a:p>
            <a:r>
              <a:rPr lang="en-GB" sz="1000" dirty="0" smtClean="0">
                <a:latin typeface="SassoonPrimaryInfant" pitchFamily="2" charset="0"/>
              </a:rPr>
              <a:t>Show understanding of some of the ways in which we find out the past and identify ways in which it is represented.</a:t>
            </a:r>
          </a:p>
          <a:p>
            <a:r>
              <a:rPr lang="en-GB" sz="1000" dirty="0" smtClean="0">
                <a:latin typeface="SassoonPrimaryInfant" pitchFamily="2" charset="0"/>
              </a:rPr>
              <a:t>Use a wide vocabulary of everyday historical terms.</a:t>
            </a:r>
          </a:p>
          <a:p>
            <a:endParaRPr lang="en-GB" sz="1000" b="1" dirty="0">
              <a:latin typeface="SassoonPrimaryInfant" pitchFamily="2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2086828" y="283805"/>
            <a:ext cx="2795393" cy="270843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Events beyond living memory that are </a:t>
            </a:r>
            <a:r>
              <a:rPr lang="en-GB" sz="1000" b="1" dirty="0" smtClean="0">
                <a:latin typeface="SassoonPrimaryInfant" pitchFamily="2" charset="0"/>
              </a:rPr>
              <a:t>significant </a:t>
            </a:r>
            <a:r>
              <a:rPr lang="en-GB" sz="1000" b="1" dirty="0" smtClean="0">
                <a:latin typeface="SassoonPrimaryInfant" pitchFamily="2" charset="0"/>
              </a:rPr>
              <a:t>nationally or </a:t>
            </a:r>
            <a:r>
              <a:rPr lang="en-GB" sz="1000" b="1" dirty="0" smtClean="0">
                <a:latin typeface="SassoonPrimaryInfant" pitchFamily="2" charset="0"/>
              </a:rPr>
              <a:t>globally. </a:t>
            </a:r>
            <a:endParaRPr lang="en-GB" sz="1000" b="1" dirty="0" smtClean="0">
              <a:latin typeface="SassoonPrimaryInfant" pitchFamily="2" charset="0"/>
            </a:endParaRPr>
          </a:p>
          <a:p>
            <a:endParaRPr lang="en-GB" sz="1000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Show an awareness of the past, using common words and phrases related to the passing of time</a:t>
            </a:r>
          </a:p>
          <a:p>
            <a:r>
              <a:rPr lang="en-GB" sz="1000" dirty="0" smtClean="0">
                <a:latin typeface="SassoonPrimaryInfant" pitchFamily="2" charset="0"/>
              </a:rPr>
              <a:t>Describe where the events fit within  </a:t>
            </a:r>
            <a:r>
              <a:rPr lang="en-GB" sz="1000" dirty="0" smtClean="0">
                <a:latin typeface="SassoonPrimaryInfant" pitchFamily="2" charset="0"/>
              </a:rPr>
              <a:t>a </a:t>
            </a:r>
            <a:r>
              <a:rPr lang="en-GB" sz="1000" dirty="0" smtClean="0">
                <a:latin typeface="SassoonPrimaryInfant" pitchFamily="2" charset="0"/>
              </a:rPr>
              <a:t>chronological framework and identify similarities/differences between ways of life in different periods.</a:t>
            </a:r>
          </a:p>
          <a:p>
            <a:r>
              <a:rPr lang="en-GB" sz="1000" dirty="0" smtClean="0">
                <a:latin typeface="SassoonPrimaryInfant" pitchFamily="2" charset="0"/>
              </a:rPr>
              <a:t>Show understanding of some of the ways in </a:t>
            </a:r>
          </a:p>
          <a:p>
            <a:r>
              <a:rPr lang="en-GB" sz="1000" dirty="0" smtClean="0">
                <a:latin typeface="SassoonPrimaryInfant" pitchFamily="2" charset="0"/>
              </a:rPr>
              <a:t>which we find out about the past and identify different ways in which it is represented.</a:t>
            </a:r>
          </a:p>
          <a:p>
            <a:r>
              <a:rPr lang="en-GB" sz="1000" dirty="0" smtClean="0">
                <a:latin typeface="SassoonPrimaryInfant" pitchFamily="2" charset="0"/>
              </a:rPr>
              <a:t>Use a wide vocabulary of everyday historical terms.</a:t>
            </a:r>
          </a:p>
          <a:p>
            <a:r>
              <a:rPr lang="en-GB" sz="1000" dirty="0" smtClean="0">
                <a:latin typeface="SassoonPrimaryInfant" pitchFamily="2" charset="0"/>
              </a:rPr>
              <a:t>Speak </a:t>
            </a:r>
            <a:r>
              <a:rPr lang="en-GB" sz="1000" dirty="0" smtClean="0">
                <a:latin typeface="SassoonPrimaryInfant" pitchFamily="2" charset="0"/>
              </a:rPr>
              <a:t>about </a:t>
            </a:r>
            <a:r>
              <a:rPr lang="en-GB" sz="1000" dirty="0" smtClean="0">
                <a:latin typeface="SassoonPrimaryInfant" pitchFamily="2" charset="0"/>
              </a:rPr>
              <a:t>how he/she has found out about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Record what learnt by drawing and writing.</a:t>
            </a:r>
            <a:endParaRPr lang="en-GB" sz="1000" dirty="0">
              <a:latin typeface="SassoonPrimaryInfant" pitchFamily="2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7778279" y="480714"/>
            <a:ext cx="2605413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000" b="1" dirty="0" smtClean="0">
                <a:latin typeface="SassoonPrimaryInfant" pitchFamily="2" charset="0"/>
              </a:rPr>
              <a:t>To develop an awareness of the past, through finding out about changes within living memory</a:t>
            </a:r>
            <a:r>
              <a:rPr lang="en-GB" sz="1000" b="1" dirty="0" smtClean="0">
                <a:latin typeface="SassoonPrimaryInfant" pitchFamily="2" charset="0"/>
              </a:rPr>
              <a:t>.</a:t>
            </a:r>
          </a:p>
          <a:p>
            <a:endParaRPr lang="en-GB" sz="800" b="1" dirty="0" smtClean="0">
              <a:latin typeface="SassoonPrimaryInfant" pitchFamily="2" charset="0"/>
            </a:endParaRPr>
          </a:p>
          <a:p>
            <a:r>
              <a:rPr lang="en-GB" sz="1000" dirty="0" smtClean="0">
                <a:latin typeface="SassoonPrimaryInfant" pitchFamily="2" charset="0"/>
              </a:rPr>
              <a:t>Describe where events fit within a chronological framework and identify similarities and differences between ways of life in different periods.</a:t>
            </a:r>
          </a:p>
          <a:p>
            <a:r>
              <a:rPr lang="en-GB" sz="1000" dirty="0" smtClean="0">
                <a:latin typeface="SassoonPrimaryInfant" pitchFamily="2" charset="0"/>
              </a:rPr>
              <a:t>Show understanding of some of the ways in which we find out the past and identify ways in which it is represented.</a:t>
            </a:r>
          </a:p>
          <a:p>
            <a:r>
              <a:rPr lang="en-GB" sz="1000" dirty="0" smtClean="0">
                <a:latin typeface="SassoonPrimaryInfant" pitchFamily="2" charset="0"/>
              </a:rPr>
              <a:t>Use a wide vocabulary of everyday historical terms.</a:t>
            </a:r>
          </a:p>
          <a:p>
            <a:r>
              <a:rPr lang="en-GB" sz="1000" dirty="0" smtClean="0">
                <a:latin typeface="SassoonPrimaryInfant" pitchFamily="2" charset="0"/>
              </a:rPr>
              <a:t>Speak </a:t>
            </a:r>
            <a:r>
              <a:rPr lang="en-GB" sz="1000" dirty="0" smtClean="0">
                <a:latin typeface="SassoonPrimaryInfant" pitchFamily="2" charset="0"/>
              </a:rPr>
              <a:t>about </a:t>
            </a:r>
            <a:r>
              <a:rPr lang="en-GB" sz="1000" dirty="0" smtClean="0">
                <a:latin typeface="SassoonPrimaryInfant" pitchFamily="2" charset="0"/>
              </a:rPr>
              <a:t>how he/she has found out about the past.</a:t>
            </a:r>
          </a:p>
          <a:p>
            <a:r>
              <a:rPr lang="en-GB" sz="1000" dirty="0" smtClean="0">
                <a:latin typeface="SassoonPrimaryInfant" pitchFamily="2" charset="0"/>
              </a:rPr>
              <a:t>Record what learnt by drawing and </a:t>
            </a:r>
            <a:r>
              <a:rPr lang="en-GB" sz="1000" dirty="0" smtClean="0">
                <a:latin typeface="SassoonPrimaryInfant" pitchFamily="2" charset="0"/>
              </a:rPr>
              <a:t>writing.</a:t>
            </a:r>
            <a:endParaRPr lang="en-GB" sz="1000" dirty="0"/>
          </a:p>
        </p:txBody>
      </p:sp>
      <p:sp>
        <p:nvSpPr>
          <p:cNvPr id="40" name="TextBox 39"/>
          <p:cNvSpPr txBox="1"/>
          <p:nvPr/>
        </p:nvSpPr>
        <p:spPr>
          <a:xfrm>
            <a:off x="601248" y="5156732"/>
            <a:ext cx="1277655" cy="954107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8575">
            <a:solidFill>
              <a:schemeClr val="accent6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 smtClean="0"/>
              <a:t>History</a:t>
            </a:r>
          </a:p>
          <a:p>
            <a:pPr algn="ctr"/>
            <a:r>
              <a:rPr lang="en-GB" sz="2800" b="1" dirty="0" smtClean="0"/>
              <a:t>Year 2</a:t>
            </a:r>
            <a:endParaRPr lang="en-GB" sz="2800" b="1" dirty="0"/>
          </a:p>
        </p:txBody>
      </p:sp>
      <p:sp>
        <p:nvSpPr>
          <p:cNvPr id="41" name="Rectangle 40"/>
          <p:cNvSpPr/>
          <p:nvPr/>
        </p:nvSpPr>
        <p:spPr>
          <a:xfrm>
            <a:off x="2823282" y="4815870"/>
            <a:ext cx="1120821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Autumn 1</a:t>
            </a:r>
            <a:endParaRPr lang="en-US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SassoonPrimaryInfant" pitchFamily="2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805366" y="1666326"/>
            <a:ext cx="9765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Spring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sp>
        <p:nvSpPr>
          <p:cNvPr id="43" name="Rectangle 42"/>
          <p:cNvSpPr/>
          <p:nvPr/>
        </p:nvSpPr>
        <p:spPr>
          <a:xfrm>
            <a:off x="8548141" y="4826560"/>
            <a:ext cx="11384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Summer </a:t>
            </a:r>
            <a:r>
              <a:rPr lang="en-US" dirty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SassoonPrimaryInfant" pitchFamily="2" charset="0"/>
              </a:rPr>
              <a:t>1</a:t>
            </a:r>
          </a:p>
        </p:txBody>
      </p:sp>
      <p:pic>
        <p:nvPicPr>
          <p:cNvPr id="1030" name="Picture 6" descr="Great fire of London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47596" y="3857109"/>
            <a:ext cx="1336528" cy="9447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44" name="Picture 4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98397" y="2076994"/>
            <a:ext cx="870120" cy="1001718"/>
          </a:xfrm>
          <a:prstGeom prst="rect">
            <a:avLst/>
          </a:prstGeom>
        </p:spPr>
      </p:pic>
      <p:pic>
        <p:nvPicPr>
          <p:cNvPr id="1032" name="Picture 8" descr="Symbol Icon Sign - Free vector graphic on Pixabay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21723" y="3921303"/>
            <a:ext cx="752361" cy="749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Picture 2" descr="UDI Rapid Ready to Race Radio Control Speed Boat UDI009 | Howes Models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20454" y="3944993"/>
            <a:ext cx="1022328" cy="6645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923618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260</TotalTime>
  <Words>283</Words>
  <Application>Microsoft Office PowerPoint</Application>
  <PresentationFormat>Widescreen</PresentationFormat>
  <Paragraphs>33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SassoonPrimaryInfant</vt:lpstr>
      <vt:lpstr>Office Theme</vt:lpstr>
      <vt:lpstr>PowerPoint Presentation</vt:lpstr>
    </vt:vector>
  </TitlesOfParts>
  <Company>OneIT Services and Solutions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Bell, S</dc:creator>
  <cp:lastModifiedBy>Bell, S</cp:lastModifiedBy>
  <cp:revision>42</cp:revision>
  <cp:lastPrinted>2020-05-20T13:15:54Z</cp:lastPrinted>
  <dcterms:created xsi:type="dcterms:W3CDTF">2020-05-18T18:51:34Z</dcterms:created>
  <dcterms:modified xsi:type="dcterms:W3CDTF">2020-05-20T13:15:57Z</dcterms:modified>
</cp:coreProperties>
</file>