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114" d="100"/>
          <a:sy n="114" d="100"/>
        </p:scale>
        <p:origin x="414" y="84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  <a:latin typeface="SassoonPrimaryInfant" pitchFamily="2" charset="0"/>
              </a:rPr>
              <a:t>Learning Journey: Vocabulary, Grammar and Punctuation Year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215680" y="1436927"/>
            <a:ext cx="3240359" cy="303952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23791" y="2576819"/>
            <a:ext cx="1946579" cy="27611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3791" y="3499987"/>
            <a:ext cx="1800201" cy="304026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11823" y="4077073"/>
            <a:ext cx="1296145" cy="288031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3"/>
            <a:ext cx="2161227" cy="288042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84232" y="1494557"/>
            <a:ext cx="3672408" cy="65689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84232" y="2183065"/>
            <a:ext cx="3384376" cy="105881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to </a:t>
            </a:r>
            <a:r>
              <a:rPr lang="en-US" sz="800" dirty="0" err="1">
                <a:latin typeface="SassoonPrimaryInfant" pitchFamily="2" charset="0"/>
              </a:rPr>
              <a:t>recognise</a:t>
            </a:r>
            <a:r>
              <a:rPr lang="en-US" sz="800" dirty="0">
                <a:latin typeface="SassoonPrimaryInfant" pitchFamily="2" charset="0"/>
              </a:rPr>
              <a:t>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Noun, noun phrase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Statement, question, exclamation, command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Adjective, adverb, verb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Tense (past, present)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Apostrophe, comma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322181"/>
            <a:ext cx="3575868" cy="7547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capital letters, full stops, question marks and exclamation marks to demarcate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Commas to separate items in a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Apostrophes to mark where letters are missing in spelling and to mark singular possession in nouns, the girl’s 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92145" y="4157186"/>
            <a:ext cx="4176464" cy="4646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Correct choice and consistent use of present tense and past tense throughout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progressive form of verbs in the present and past tense to mark actions in progress, she is drumming, he was shouting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59" y="4653424"/>
            <a:ext cx="3959943" cy="7100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Subordination (using when, if, that, because) and co-ordination (using or, and, but)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Expanded noun phrases for description and specification, the blue butterfly, the man in the moon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How grammatical patterns in a sentence indicate its function as a statement, question, exclamation or command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363444"/>
            <a:ext cx="4536502" cy="5835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Formation of nouns using suffixes –ness, -</a:t>
            </a:r>
            <a:r>
              <a:rPr lang="en-US" sz="800" dirty="0" err="1">
                <a:latin typeface="SassoonPrimaryInfant" pitchFamily="2" charset="0"/>
              </a:rPr>
              <a:t>er</a:t>
            </a:r>
            <a:r>
              <a:rPr lang="en-US" sz="800" dirty="0">
                <a:latin typeface="SassoonPrimaryInfant" pitchFamily="2" charset="0"/>
              </a:rPr>
              <a:t> and by making compound words, whiteboard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Formation of adjectives using suffixes –</a:t>
            </a:r>
            <a:r>
              <a:rPr lang="en-US" sz="800" dirty="0" err="1">
                <a:latin typeface="SassoonPrimaryInfant" pitchFamily="2" charset="0"/>
              </a:rPr>
              <a:t>ful</a:t>
            </a:r>
            <a:r>
              <a:rPr lang="en-US" sz="800" dirty="0">
                <a:latin typeface="SassoonPrimaryInfant" pitchFamily="2" charset="0"/>
              </a:rPr>
              <a:t> and –less (see Year 2 spelling in Appendix 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suffixes –</a:t>
            </a:r>
            <a:r>
              <a:rPr lang="en-US" sz="800" dirty="0" err="1">
                <a:latin typeface="SassoonPrimaryInfant" pitchFamily="2" charset="0"/>
              </a:rPr>
              <a:t>er</a:t>
            </a:r>
            <a:r>
              <a:rPr lang="en-US" sz="800" dirty="0">
                <a:latin typeface="SassoonPrimaryInfant" pitchFamily="2" charset="0"/>
              </a:rPr>
              <a:t>, -</a:t>
            </a:r>
            <a:r>
              <a:rPr lang="en-US" sz="800" dirty="0" err="1">
                <a:latin typeface="SassoonPrimaryInfant" pitchFamily="2" charset="0"/>
              </a:rPr>
              <a:t>est</a:t>
            </a:r>
            <a:r>
              <a:rPr lang="en-US" sz="800" dirty="0">
                <a:latin typeface="SassoonPrimaryInfant" pitchFamily="2" charset="0"/>
              </a:rPr>
              <a:t> in adjectives and the use of –</a:t>
            </a:r>
            <a:r>
              <a:rPr lang="en-US" sz="800" dirty="0" err="1">
                <a:latin typeface="SassoonPrimaryInfant" pitchFamily="2" charset="0"/>
              </a:rPr>
              <a:t>ly</a:t>
            </a:r>
            <a:r>
              <a:rPr lang="en-US" sz="800" dirty="0">
                <a:latin typeface="SassoonPrimaryInfant" pitchFamily="2" charset="0"/>
              </a:rPr>
              <a:t> in Standard English to turn adjectives into adverbs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46960"/>
            <a:ext cx="4659684" cy="8671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and re-read a wide variety of texts including rhymes, stories, non-fiction, poetry, traditional tales, fairy stories and plays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5400" y="5331645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400" y="4766631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Phonics:</a:t>
            </a:r>
          </a:p>
          <a:p>
            <a:r>
              <a:rPr lang="en-GB" sz="1000" dirty="0">
                <a:latin typeface="SassoonPrimaryInfant" pitchFamily="2" charset="0"/>
              </a:rPr>
              <a:t>Books: 1 - 3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>
                <a:latin typeface="SassoonPrimaryInfant" pitchFamily="2" charset="0"/>
              </a:rPr>
              <a:t>Books: 1 - 8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264" y="2992678"/>
            <a:ext cx="1296144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Roots: KS1 school spelling programme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264" y="5896659"/>
            <a:ext cx="2017360" cy="86177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D7C9DE-21BA-4F26-88FA-E86B7CA28B25}"/>
              </a:ext>
            </a:extLst>
          </p:cNvPr>
          <p:cNvSpPr txBox="1"/>
          <p:nvPr/>
        </p:nvSpPr>
        <p:spPr>
          <a:xfrm>
            <a:off x="406232" y="1436927"/>
            <a:ext cx="1081255" cy="5539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</a:t>
            </a:r>
          </a:p>
          <a:p>
            <a:r>
              <a:rPr lang="en-GB" sz="1000" dirty="0">
                <a:latin typeface="SassoonPrimaryInfant" pitchFamily="2" charset="0"/>
              </a:rPr>
              <a:t>French speaking and listening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405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2020-05-04T11:18:25Z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