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797675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0879" autoAdjust="0"/>
  </p:normalViewPr>
  <p:slideViewPr>
    <p:cSldViewPr>
      <p:cViewPr varScale="1">
        <p:scale>
          <a:sx n="114" d="100"/>
          <a:sy n="114" d="100"/>
        </p:scale>
        <p:origin x="414" y="84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5/4/2020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41363"/>
            <a:ext cx="657860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689515"/>
            <a:ext cx="4984962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70C0"/>
                </a:solidFill>
                <a:latin typeface="SassoonPrimaryInfant" pitchFamily="2" charset="0"/>
              </a:rPr>
              <a:t>Learning Journey: Vocabulary, Grammar and Punctuation Year 2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215680" y="1436927"/>
            <a:ext cx="3240359" cy="303952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Developing vocabulary, grammar and punctuation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23791" y="2576819"/>
            <a:ext cx="1946579" cy="276118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Terminology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23791" y="3499987"/>
            <a:ext cx="1800201" cy="304026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Punctuation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511823" y="4077073"/>
            <a:ext cx="1296145" cy="288031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3"/>
            <a:ext cx="2161227" cy="288042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Sentence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39816" y="5445223"/>
            <a:ext cx="1512168" cy="302995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Word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799856" y="5928995"/>
            <a:ext cx="792088" cy="308318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US" sz="1100" dirty="0">
                <a:latin typeface="SassoonPrimaryInfant" pitchFamily="2" charset="0"/>
              </a:rPr>
              <a:t>Reading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84232" y="1494557"/>
            <a:ext cx="3672408" cy="65689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‘Natural’ learning through everyday speaking, listening and drama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Focusing on grammar when speaking and listening, reading and 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Building on and revisiting prior learning to consolidate knowledge and build on understanding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84232" y="2183065"/>
            <a:ext cx="3384376" cy="105881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Learning to </a:t>
            </a:r>
            <a:r>
              <a:rPr lang="en-US" sz="800" dirty="0" err="1">
                <a:latin typeface="SassoonPrimaryInfant" pitchFamily="2" charset="0"/>
              </a:rPr>
              <a:t>recognise</a:t>
            </a:r>
            <a:r>
              <a:rPr lang="en-US" sz="800" dirty="0">
                <a:latin typeface="SassoonPrimaryInfant" pitchFamily="2" charset="0"/>
              </a:rPr>
              <a:t> and use terminology through discussion and practice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Noun, noun phrase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Statement, question, exclamation, command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Adjective, adverb, verb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Tense (past, present)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Apostrophe, comma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322181"/>
            <a:ext cx="3575868" cy="75470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capital letters, full stops, question marks and exclamation marks to demarcate sentences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Commas to separate items in a 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Apostrophes to mark where letters are missing in spelling and to mark singular possession in nouns, the girl’s name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92145" y="4157186"/>
            <a:ext cx="4176464" cy="46462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Correct choice and consistent use of present tense and past tense throughout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the progressive form of verbs in the present and past tense to mark actions in progress, she is drumming, he was shouting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536159" y="4653424"/>
            <a:ext cx="3959943" cy="71001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Subordination (using when, if, that, because) and co-ordination (using or, and, but)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Expanded noun phrases for description and specification, the blue butterfly, the man in the moon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How grammatical patterns in a sentence indicate its function as a statement, question, exclamation or command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363444"/>
            <a:ext cx="4536502" cy="58351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Formation of nouns using suffixes –ness, -</a:t>
            </a:r>
            <a:r>
              <a:rPr lang="en-US" sz="800" dirty="0" err="1">
                <a:latin typeface="SassoonPrimaryInfant" pitchFamily="2" charset="0"/>
              </a:rPr>
              <a:t>er</a:t>
            </a:r>
            <a:r>
              <a:rPr lang="en-US" sz="800" dirty="0">
                <a:latin typeface="SassoonPrimaryInfant" pitchFamily="2" charset="0"/>
              </a:rPr>
              <a:t> and by making compound words, whiteboard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Formation of adjectives using suffixes –</a:t>
            </a:r>
            <a:r>
              <a:rPr lang="en-US" sz="800" dirty="0" err="1">
                <a:latin typeface="SassoonPrimaryInfant" pitchFamily="2" charset="0"/>
              </a:rPr>
              <a:t>ful</a:t>
            </a:r>
            <a:r>
              <a:rPr lang="en-US" sz="800" dirty="0">
                <a:latin typeface="SassoonPrimaryInfant" pitchFamily="2" charset="0"/>
              </a:rPr>
              <a:t> and –less (see Year 2 spelling in Appendix 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the suffixes –</a:t>
            </a:r>
            <a:r>
              <a:rPr lang="en-US" sz="800" dirty="0" err="1">
                <a:latin typeface="SassoonPrimaryInfant" pitchFamily="2" charset="0"/>
              </a:rPr>
              <a:t>er</a:t>
            </a:r>
            <a:r>
              <a:rPr lang="en-US" sz="800" dirty="0">
                <a:latin typeface="SassoonPrimaryInfant" pitchFamily="2" charset="0"/>
              </a:rPr>
              <a:t>, -</a:t>
            </a:r>
            <a:r>
              <a:rPr lang="en-US" sz="800" dirty="0" err="1">
                <a:latin typeface="SassoonPrimaryInfant" pitchFamily="2" charset="0"/>
              </a:rPr>
              <a:t>est</a:t>
            </a:r>
            <a:r>
              <a:rPr lang="en-US" sz="800" dirty="0">
                <a:latin typeface="SassoonPrimaryInfant" pitchFamily="2" charset="0"/>
              </a:rPr>
              <a:t> in adjectives and the use of –</a:t>
            </a:r>
            <a:r>
              <a:rPr lang="en-US" sz="800" dirty="0" err="1">
                <a:latin typeface="SassoonPrimaryInfant" pitchFamily="2" charset="0"/>
              </a:rPr>
              <a:t>ly</a:t>
            </a:r>
            <a:r>
              <a:rPr lang="en-US" sz="800" dirty="0">
                <a:latin typeface="SassoonPrimaryInfant" pitchFamily="2" charset="0"/>
              </a:rPr>
              <a:t> in Standard English to turn adjectives into adverbs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946960"/>
            <a:ext cx="4659684" cy="86713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‘Developing a love of reading’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Reading and understanding the meaning of an increasing number of words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 and re-read a wide variety of texts including rhymes, stories, non-fiction, poetry, traditional tales, fairy stories and plays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95400" y="5331645"/>
            <a:ext cx="1295008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Roots: 1 - 4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5400" y="4766631"/>
            <a:ext cx="1295008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Phonics:</a:t>
            </a:r>
          </a:p>
          <a:p>
            <a:r>
              <a:rPr lang="en-GB" sz="1000" dirty="0">
                <a:latin typeface="SassoonPrimaryInfant" pitchFamily="2" charset="0"/>
              </a:rPr>
              <a:t>Books: 1 - 3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5400" y="4221703"/>
            <a:ext cx="1295008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Partner Practice:</a:t>
            </a:r>
          </a:p>
          <a:p>
            <a:r>
              <a:rPr lang="en-GB" sz="1000" dirty="0">
                <a:latin typeface="SassoonPrimaryInfant" pitchFamily="2" charset="0"/>
              </a:rPr>
              <a:t>Books: 1 - 8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5400" y="3638183"/>
            <a:ext cx="1295008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Wings 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6232" y="2501063"/>
            <a:ext cx="1584176" cy="24622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Success For All (SFA):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4264" y="2992678"/>
            <a:ext cx="1296144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Roots: KS1 school spelling programme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4264" y="5896659"/>
            <a:ext cx="2017360" cy="86177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 process: read, look, cover, write and check</a:t>
            </a:r>
          </a:p>
          <a:p>
            <a:r>
              <a:rPr lang="en-GB" sz="1000" dirty="0">
                <a:latin typeface="SassoonPrimaryInfant" pitchFamily="2" charset="0"/>
              </a:rPr>
              <a:t>Weekly spelling task (learning)</a:t>
            </a:r>
          </a:p>
          <a:p>
            <a:r>
              <a:rPr lang="en-GB" sz="1000" dirty="0">
                <a:latin typeface="SassoonPrimaryInfant" pitchFamily="2" charset="0"/>
              </a:rPr>
              <a:t>Weekly spelling assessment (test)</a:t>
            </a:r>
          </a:p>
          <a:p>
            <a:r>
              <a:rPr lang="en-GB" sz="1000" dirty="0">
                <a:latin typeface="SassoonPrimaryInfant" pitchFamily="2" charset="0"/>
              </a:rPr>
              <a:t>Marking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D7C9DE-21BA-4F26-88FA-E86B7CA28B25}"/>
              </a:ext>
            </a:extLst>
          </p:cNvPr>
          <p:cNvSpPr txBox="1"/>
          <p:nvPr/>
        </p:nvSpPr>
        <p:spPr>
          <a:xfrm>
            <a:off x="406232" y="1436927"/>
            <a:ext cx="1081255" cy="55399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Link with MFL:</a:t>
            </a:r>
          </a:p>
          <a:p>
            <a:r>
              <a:rPr lang="en-GB" sz="1000" dirty="0">
                <a:latin typeface="SassoonPrimaryInfant" pitchFamily="2" charset="0"/>
              </a:rPr>
              <a:t>French speaking and listening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122266-5DAE-4DF4-B438-4FBA85BE95DE}">
  <ds:schemaRefs>
    <ds:schemaRef ds:uri="16c05727-aa75-4e4a-9b5f-8a80a1165891"/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71af3243-3dd4-4a8d-8c0d-dd76da1f02a5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405</Words>
  <Application>Microsoft Office PowerPoint</Application>
  <PresentationFormat>Widescreen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Vocabulary, Grammar and Punctuation Year 2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2020-05-04T11:18:25Z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