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81" d="100"/>
          <a:sy n="81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4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91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8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7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43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54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6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5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96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80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7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950242" y="3784652"/>
            <a:ext cx="2644122" cy="2807848"/>
          </a:xfrm>
          <a:prstGeom prst="rect">
            <a:avLst/>
          </a:prstGeom>
          <a:solidFill>
            <a:srgbClr val="FFFFCC"/>
          </a:solidFill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956100" y="3712740"/>
            <a:ext cx="2638264" cy="447387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688931" y="3466081"/>
            <a:ext cx="10947748" cy="12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513566" y="3400815"/>
            <a:ext cx="175365" cy="16283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/>
          <p:cNvSpPr/>
          <p:nvPr/>
        </p:nvSpPr>
        <p:spPr>
          <a:xfrm>
            <a:off x="3279002" y="3388289"/>
            <a:ext cx="175365" cy="16283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/>
          <p:cNvSpPr/>
          <p:nvPr/>
        </p:nvSpPr>
        <p:spPr>
          <a:xfrm>
            <a:off x="6192029" y="3388289"/>
            <a:ext cx="175365" cy="16283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Connector 17"/>
          <p:cNvSpPr/>
          <p:nvPr/>
        </p:nvSpPr>
        <p:spPr>
          <a:xfrm>
            <a:off x="8949394" y="3380187"/>
            <a:ext cx="175365" cy="16283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Connector 18"/>
          <p:cNvSpPr/>
          <p:nvPr/>
        </p:nvSpPr>
        <p:spPr>
          <a:xfrm>
            <a:off x="11461314" y="3388290"/>
            <a:ext cx="175365" cy="16283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086828" y="272688"/>
            <a:ext cx="2583294" cy="2830882"/>
          </a:xfrm>
          <a:prstGeom prst="rect">
            <a:avLst/>
          </a:prstGeom>
          <a:solidFill>
            <a:srgbClr val="FFFFCC"/>
          </a:solidFill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753611" y="304800"/>
            <a:ext cx="2605413" cy="2830882"/>
          </a:xfrm>
          <a:prstGeom prst="rect">
            <a:avLst/>
          </a:prstGeom>
          <a:solidFill>
            <a:srgbClr val="FFFFCC"/>
          </a:solidFill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086828" y="2996134"/>
            <a:ext cx="2593731" cy="339214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753611" y="2827336"/>
            <a:ext cx="2605413" cy="323165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2771008" y="3569212"/>
            <a:ext cx="119135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1451-1506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81362" y="3089461"/>
            <a:ext cx="119135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1940-1960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462726" y="3606099"/>
            <a:ext cx="119135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1910-2021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47789" y="2919669"/>
            <a:ext cx="226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Why was Christopher Columbus brave?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88706" y="3705600"/>
            <a:ext cx="2582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Why are our toys</a:t>
            </a:r>
          </a:p>
          <a:p>
            <a:pPr algn="ctr"/>
            <a:r>
              <a:rPr lang="en-GB" sz="1200" b="1" dirty="0" smtClean="0">
                <a:latin typeface="SassoonPrimaryInfant" pitchFamily="2" charset="0"/>
              </a:rPr>
              <a:t> more fun than gran/grandad’s?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326470" y="2810429"/>
            <a:ext cx="14638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b="1" dirty="0" smtClean="0">
                <a:latin typeface="SassoonPrimaryInfant" pitchFamily="2" charset="0"/>
              </a:rPr>
              <a:t>Our Local History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89613" y="4174405"/>
            <a:ext cx="26047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Changes </a:t>
            </a:r>
            <a:r>
              <a:rPr lang="en-GB" sz="1000" b="1" dirty="0" smtClean="0">
                <a:latin typeface="SassoonPrimaryInfant" pitchFamily="2" charset="0"/>
              </a:rPr>
              <a:t>within </a:t>
            </a:r>
            <a:r>
              <a:rPr lang="en-GB" sz="1000" b="1" dirty="0" smtClean="0">
                <a:latin typeface="SassoonPrimaryInfant" pitchFamily="2" charset="0"/>
              </a:rPr>
              <a:t>living memory. Where appropriate, these should be used to reveal aspects of change in national life.</a:t>
            </a:r>
          </a:p>
          <a:p>
            <a:endParaRPr lang="en-GB" sz="1000" b="1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Place known objects in chronological order.</a:t>
            </a:r>
          </a:p>
          <a:p>
            <a:r>
              <a:rPr lang="en-GB" sz="1000" dirty="0" smtClean="0">
                <a:latin typeface="SassoonPrimaryInfant" pitchFamily="2" charset="0"/>
              </a:rPr>
              <a:t>Find answers to simple questions about the past from simple sources of information.</a:t>
            </a:r>
          </a:p>
          <a:p>
            <a:r>
              <a:rPr lang="en-GB" sz="1000" dirty="0" smtClean="0">
                <a:latin typeface="SassoonPrimaryInfant" pitchFamily="2" charset="0"/>
              </a:rPr>
              <a:t>Use common words and phrases relating to the passing of time.</a:t>
            </a:r>
          </a:p>
          <a:p>
            <a:r>
              <a:rPr lang="en-GB" sz="1000" dirty="0" smtClean="0">
                <a:latin typeface="SassoonPrimaryInfant" pitchFamily="2" charset="0"/>
              </a:rPr>
              <a:t>Sort artefacts from then’ and ‘now’.</a:t>
            </a:r>
          </a:p>
          <a:p>
            <a:r>
              <a:rPr lang="en-GB" sz="1000" dirty="0" smtClean="0">
                <a:latin typeface="SassoonPrimaryInfant" pitchFamily="2" charset="0"/>
              </a:rPr>
              <a:t>Ask and answer relevant basic questions about the past.</a:t>
            </a:r>
          </a:p>
          <a:p>
            <a:r>
              <a:rPr lang="en-GB" sz="1000" dirty="0" smtClean="0">
                <a:latin typeface="SassoonPrimaryInfant" pitchFamily="2" charset="0"/>
              </a:rPr>
              <a:t>Talk, draw or write about aspects of the past.</a:t>
            </a:r>
          </a:p>
          <a:p>
            <a:r>
              <a:rPr lang="en-GB" sz="1000" dirty="0" smtClean="0">
                <a:latin typeface="SassoonPrimaryInfant" pitchFamily="2" charset="0"/>
              </a:rPr>
              <a:t>Identify some similarities and differences between ways of life in different periods.</a:t>
            </a:r>
          </a:p>
          <a:p>
            <a:endParaRPr lang="en-GB" sz="1000" b="1" dirty="0">
              <a:latin typeface="SassoonPrimaryInfant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86625" y="287700"/>
            <a:ext cx="27953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The lives of significant individuals in the</a:t>
            </a:r>
          </a:p>
          <a:p>
            <a:r>
              <a:rPr lang="en-GB" sz="1000" b="1" dirty="0" smtClean="0">
                <a:latin typeface="SassoonPrimaryInfant" pitchFamily="2" charset="0"/>
              </a:rPr>
              <a:t>past who have contributed to national and international achievements.  Should be</a:t>
            </a:r>
          </a:p>
          <a:p>
            <a:r>
              <a:rPr lang="en-GB" sz="1000" b="1" dirty="0" smtClean="0">
                <a:latin typeface="SassoonPrimaryInfant" pitchFamily="2" charset="0"/>
              </a:rPr>
              <a:t>used to compare aspects of life in </a:t>
            </a:r>
            <a:endParaRPr lang="en-GB" sz="1000" b="1" dirty="0" smtClean="0">
              <a:latin typeface="SassoonPrimaryInfant" pitchFamily="2" charset="0"/>
            </a:endParaRPr>
          </a:p>
          <a:p>
            <a:r>
              <a:rPr lang="en-GB" sz="1000" b="1" dirty="0" smtClean="0">
                <a:latin typeface="SassoonPrimaryInfant" pitchFamily="2" charset="0"/>
              </a:rPr>
              <a:t>different </a:t>
            </a:r>
            <a:r>
              <a:rPr lang="en-GB" sz="1000" b="1" dirty="0" smtClean="0">
                <a:latin typeface="SassoonPrimaryInfant" pitchFamily="2" charset="0"/>
              </a:rPr>
              <a:t>periods</a:t>
            </a:r>
            <a:r>
              <a:rPr lang="en-GB" sz="1000" dirty="0" smtClean="0">
                <a:latin typeface="SassoonPrimaryInfant" pitchFamily="2" charset="0"/>
              </a:rPr>
              <a:t>.</a:t>
            </a:r>
          </a:p>
          <a:p>
            <a:endParaRPr lang="en-GB" sz="1000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Find answers to simple questions about the past from simple sources of information.  </a:t>
            </a:r>
          </a:p>
          <a:p>
            <a:r>
              <a:rPr lang="en-GB" sz="1000" dirty="0" smtClean="0">
                <a:latin typeface="SassoonPrimaryInfant" pitchFamily="2" charset="0"/>
              </a:rPr>
              <a:t>Ask /answer relevant basic questions about the past.</a:t>
            </a:r>
            <a:endParaRPr lang="en-GB" sz="1000" dirty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Place known events and objects in chronological order.</a:t>
            </a:r>
          </a:p>
          <a:p>
            <a:r>
              <a:rPr lang="en-GB" sz="1000" dirty="0" smtClean="0">
                <a:latin typeface="SassoonPrimaryInfant" pitchFamily="2" charset="0"/>
              </a:rPr>
              <a:t>Use common words and phrases relating to the passing of time.</a:t>
            </a:r>
          </a:p>
          <a:p>
            <a:r>
              <a:rPr lang="en-GB" sz="1000" dirty="0" smtClean="0">
                <a:latin typeface="SassoonPrimaryInfant" pitchFamily="2" charset="0"/>
              </a:rPr>
              <a:t>Understand key features of events.</a:t>
            </a:r>
          </a:p>
          <a:p>
            <a:r>
              <a:rPr lang="en-GB" sz="1000" dirty="0" smtClean="0">
                <a:latin typeface="SassoonPrimaryInfant" pitchFamily="2" charset="0"/>
              </a:rPr>
              <a:t>Identify some similarities and differences </a:t>
            </a:r>
          </a:p>
          <a:p>
            <a:r>
              <a:rPr lang="en-GB" sz="1000" dirty="0" smtClean="0">
                <a:latin typeface="SassoonPrimaryInfant" pitchFamily="2" charset="0"/>
              </a:rPr>
              <a:t>between ways of life in different periods.</a:t>
            </a:r>
          </a:p>
          <a:p>
            <a:endParaRPr lang="en-GB" sz="1000" dirty="0">
              <a:latin typeface="SassoonPrimaryInfant" pitchFamily="2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470" y="3901943"/>
            <a:ext cx="1152972" cy="980219"/>
          </a:xfrm>
          <a:prstGeom prst="rect">
            <a:avLst/>
          </a:prstGeom>
        </p:spPr>
      </p:pic>
      <p:pic>
        <p:nvPicPr>
          <p:cNvPr id="1026" name="Picture 2" descr="Vector illustration of kids toys | Premium Ve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752" y="2165926"/>
            <a:ext cx="939209" cy="93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llage vector map symbol | Free 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787" y="4021660"/>
            <a:ext cx="1087702" cy="92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7753611" y="304800"/>
            <a:ext cx="26054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Changes </a:t>
            </a:r>
            <a:r>
              <a:rPr lang="en-GB" sz="1000" b="1" dirty="0" smtClean="0">
                <a:latin typeface="SassoonPrimaryInfant" pitchFamily="2" charset="0"/>
              </a:rPr>
              <a:t>within </a:t>
            </a:r>
            <a:r>
              <a:rPr lang="en-GB" sz="1000" b="1" dirty="0">
                <a:latin typeface="SassoonPrimaryInfant" pitchFamily="2" charset="0"/>
              </a:rPr>
              <a:t>living memory. Where appropriate, these should be used to reveal aspects of change in national </a:t>
            </a:r>
            <a:r>
              <a:rPr lang="en-GB" sz="1000" b="1" dirty="0" smtClean="0">
                <a:latin typeface="SassoonPrimaryInfant" pitchFamily="2" charset="0"/>
              </a:rPr>
              <a:t>life.</a:t>
            </a:r>
          </a:p>
          <a:p>
            <a:endParaRPr lang="en-GB" sz="1000" b="1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Find answers to simple questions about the past from simple sources of information.</a:t>
            </a:r>
          </a:p>
          <a:p>
            <a:r>
              <a:rPr lang="en-GB" sz="1000" dirty="0" smtClean="0">
                <a:latin typeface="SassoonPrimaryInfant" pitchFamily="2" charset="0"/>
              </a:rPr>
              <a:t>Use common words and phrases relating to the passing of time.</a:t>
            </a:r>
          </a:p>
          <a:p>
            <a:r>
              <a:rPr lang="en-GB" sz="1000" dirty="0" smtClean="0">
                <a:latin typeface="SassoonPrimaryInfant" pitchFamily="2" charset="0"/>
              </a:rPr>
              <a:t>Understand key features  of events.</a:t>
            </a:r>
          </a:p>
          <a:p>
            <a:r>
              <a:rPr lang="en-GB" sz="1000" dirty="0" smtClean="0">
                <a:latin typeface="SassoonPrimaryInfant" pitchFamily="2" charset="0"/>
              </a:rPr>
              <a:t>Describe some simple similarities and differences.</a:t>
            </a:r>
          </a:p>
          <a:p>
            <a:r>
              <a:rPr lang="en-GB" sz="1000" dirty="0" smtClean="0">
                <a:latin typeface="SassoonPrimaryInfant" pitchFamily="2" charset="0"/>
              </a:rPr>
              <a:t>Ask and answer relevant basic questions about the past.</a:t>
            </a:r>
          </a:p>
          <a:p>
            <a:endParaRPr lang="en-GB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616112" y="5251494"/>
            <a:ext cx="1470513" cy="954107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History</a:t>
            </a:r>
          </a:p>
          <a:p>
            <a:pPr algn="ctr"/>
            <a:r>
              <a:rPr lang="en-GB" sz="2800" b="1" dirty="0" smtClean="0"/>
              <a:t>Year 1</a:t>
            </a:r>
            <a:endParaRPr lang="en-GB" sz="2800" b="1" dirty="0"/>
          </a:p>
        </p:txBody>
      </p:sp>
      <p:sp>
        <p:nvSpPr>
          <p:cNvPr id="41" name="Rectangle 40"/>
          <p:cNvSpPr/>
          <p:nvPr/>
        </p:nvSpPr>
        <p:spPr>
          <a:xfrm>
            <a:off x="2821469" y="4950003"/>
            <a:ext cx="112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Autumn 1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50411" y="1746829"/>
            <a:ext cx="976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Spring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555532" y="4882162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Summer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9236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291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Bell, S</cp:lastModifiedBy>
  <cp:revision>25</cp:revision>
  <cp:lastPrinted>2020-05-20T13:14:21Z</cp:lastPrinted>
  <dcterms:created xsi:type="dcterms:W3CDTF">2020-05-18T18:51:34Z</dcterms:created>
  <dcterms:modified xsi:type="dcterms:W3CDTF">2020-05-20T13:14:24Z</dcterms:modified>
</cp:coreProperties>
</file>