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53E"/>
    <a:srgbClr val="FFCC66"/>
    <a:srgbClr val="FD6507"/>
    <a:srgbClr val="FB3F31"/>
    <a:srgbClr val="FF99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6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1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55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40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53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6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29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73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26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79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25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E13C-E459-4261-9DB8-A0A2415AF75F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776B8-0E47-4904-B96D-E1FAA671BE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74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21" Type="http://schemas.openxmlformats.org/officeDocument/2006/relationships/image" Target="../media/image20.gif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7878172" y="5335598"/>
            <a:ext cx="973778" cy="400986"/>
          </a:xfrm>
          <a:prstGeom prst="rect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38827" y="2263582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638827" y="5196760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61374" y="1879327"/>
            <a:ext cx="98456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6000-51 BC</a:t>
            </a:r>
          </a:p>
        </p:txBody>
      </p:sp>
      <p:pic>
        <p:nvPicPr>
          <p:cNvPr id="7" name="Picture 6" descr="Ancient Egypt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38" y="1337029"/>
            <a:ext cx="440615" cy="518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38271" y="724499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6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939917" y="2178421"/>
            <a:ext cx="175365" cy="162839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414278" y="2396804"/>
            <a:ext cx="10611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800-323 BC</a:t>
            </a:r>
          </a:p>
        </p:txBody>
      </p:sp>
      <p:sp>
        <p:nvSpPr>
          <p:cNvPr id="12" name="Flowchart: Connector 11"/>
          <p:cNvSpPr/>
          <p:nvPr/>
        </p:nvSpPr>
        <p:spPr>
          <a:xfrm>
            <a:off x="1797429" y="2188702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2" descr="Ancient Greece for Kids &amp; Teachers - Lesson Plans, Games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27560" y="2624616"/>
            <a:ext cx="471829" cy="65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511667" y="3566056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5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12099" y="1880887"/>
            <a:ext cx="13436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600 BC-1066 AD</a:t>
            </a:r>
          </a:p>
        </p:txBody>
      </p:sp>
      <p:sp>
        <p:nvSpPr>
          <p:cNvPr id="16" name="Flowchart: Connector 15"/>
          <p:cNvSpPr/>
          <p:nvPr/>
        </p:nvSpPr>
        <p:spPr>
          <a:xfrm>
            <a:off x="2722327" y="2188702"/>
            <a:ext cx="175365" cy="162839"/>
          </a:xfrm>
          <a:prstGeom prst="flowChartConnec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4" descr="Free Vikings Clipart - Clip Art Pictures - Graphics - Illustration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357" y="1347064"/>
            <a:ext cx="565255" cy="55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460618" y="600799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5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32890" y="2384155"/>
            <a:ext cx="11176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500 – 332 BC</a:t>
            </a:r>
          </a:p>
        </p:txBody>
      </p:sp>
      <p:pic>
        <p:nvPicPr>
          <p:cNvPr id="20" name="Picture 8" descr="Stone age primitive man and woman wear in animal skin standing ...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20" r="11135" b="7184"/>
          <a:stretch/>
        </p:blipFill>
        <p:spPr bwMode="auto">
          <a:xfrm>
            <a:off x="3753257" y="2624616"/>
            <a:ext cx="335289" cy="57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3598632" y="3531198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3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22" name="Flowchart: Connector 21"/>
          <p:cNvSpPr/>
          <p:nvPr/>
        </p:nvSpPr>
        <p:spPr>
          <a:xfrm>
            <a:off x="3784336" y="2204934"/>
            <a:ext cx="175365" cy="162839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4251999" y="1916015"/>
            <a:ext cx="13548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700 BC </a:t>
            </a:r>
            <a:r>
              <a:rPr lang="en-US" sz="1200" b="1" dirty="0" smtClean="0">
                <a:ln w="0"/>
                <a:latin typeface="SassoonPrimaryInfant" pitchFamily="2" charset="0"/>
              </a:rPr>
              <a:t>- 475 </a:t>
            </a:r>
            <a:r>
              <a:rPr lang="en-US" sz="1200" b="1" dirty="0">
                <a:ln w="0"/>
                <a:latin typeface="SassoonPrimaryInfant" pitchFamily="2" charset="0"/>
              </a:rPr>
              <a:t>AD</a:t>
            </a:r>
          </a:p>
        </p:txBody>
      </p:sp>
      <p:sp>
        <p:nvSpPr>
          <p:cNvPr id="25" name="Flowchart: Connector 24"/>
          <p:cNvSpPr/>
          <p:nvPr/>
        </p:nvSpPr>
        <p:spPr>
          <a:xfrm>
            <a:off x="4809956" y="2205287"/>
            <a:ext cx="175365" cy="162839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10" descr="Free Ancient Rome Clip Art by Phillip Marti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360" y="1382014"/>
            <a:ext cx="415621" cy="562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4529558" y="772777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3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23032" y="5319763"/>
            <a:ext cx="1065095" cy="40011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latin typeface="SassoonPrimaryInfant" pitchFamily="2" charset="0"/>
              </a:rPr>
              <a:t>Crime and Punishment</a:t>
            </a:r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944132" y="5751165"/>
            <a:ext cx="7120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800-2020</a:t>
            </a: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30" name="Picture 12" descr="4570book | HD |ULTRA | Bobbies Policeman Clipart Pack #605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588" y="5962894"/>
            <a:ext cx="328420" cy="421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Flowchart: Connector 30"/>
          <p:cNvSpPr/>
          <p:nvPr/>
        </p:nvSpPr>
        <p:spPr>
          <a:xfrm flipH="1">
            <a:off x="3263052" y="5116913"/>
            <a:ext cx="199608" cy="17027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667538" y="2446286"/>
            <a:ext cx="71365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900 AD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40266" y="3476731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4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34" name="Picture 14" descr="Free Mayan Clipart - Clip Art Pictures - Graphics - Illustrations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138" y="2663857"/>
            <a:ext cx="297038" cy="499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Flowchart: Connector 34"/>
          <p:cNvSpPr/>
          <p:nvPr/>
        </p:nvSpPr>
        <p:spPr>
          <a:xfrm>
            <a:off x="5842021" y="2198357"/>
            <a:ext cx="175365" cy="162839"/>
          </a:xfrm>
          <a:prstGeom prst="flowChartConnector">
            <a:avLst/>
          </a:prstGeom>
          <a:solidFill>
            <a:srgbClr val="FF33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7948355" y="5762314"/>
            <a:ext cx="78258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1939-1945</a:t>
            </a:r>
          </a:p>
        </p:txBody>
      </p:sp>
      <p:sp>
        <p:nvSpPr>
          <p:cNvPr id="37" name="Flowchart: Connector 36"/>
          <p:cNvSpPr/>
          <p:nvPr/>
        </p:nvSpPr>
        <p:spPr>
          <a:xfrm>
            <a:off x="8189691" y="5124344"/>
            <a:ext cx="175365" cy="162839"/>
          </a:xfrm>
          <a:prstGeom prst="flowChartConnector">
            <a:avLst/>
          </a:prstGeom>
          <a:solidFill>
            <a:srgbClr val="FF33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7829056" y="5343136"/>
            <a:ext cx="11673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Refugees during </a:t>
            </a:r>
            <a:endParaRPr lang="en-GB" sz="1000" b="1" dirty="0" smtClean="0">
              <a:latin typeface="SassoonPrimaryInfant" pitchFamily="2" charset="0"/>
            </a:endParaRPr>
          </a:p>
          <a:p>
            <a:pPr algn="ctr"/>
            <a:r>
              <a:rPr lang="en-GB" sz="1000" b="1" dirty="0" smtClean="0">
                <a:latin typeface="SassoonPrimaryInfant" pitchFamily="2" charset="0"/>
              </a:rPr>
              <a:t>the </a:t>
            </a:r>
            <a:r>
              <a:rPr lang="en-GB" sz="1000" b="1" dirty="0">
                <a:latin typeface="SassoonPrimaryInfant" pitchFamily="2" charset="0"/>
              </a:rPr>
              <a:t>war </a:t>
            </a:r>
            <a:endParaRPr lang="en-GB" sz="1000" dirty="0"/>
          </a:p>
        </p:txBody>
      </p:sp>
      <p:pic>
        <p:nvPicPr>
          <p:cNvPr id="40" name="Picture 16" descr="WWTC36 | HD++ | FREE World War Two Clipart Pack #49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143" y="5982335"/>
            <a:ext cx="406599" cy="43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6487408" y="1933540"/>
            <a:ext cx="90441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b="1" cap="none" spc="0" dirty="0" smtClean="0">
                <a:ln w="0"/>
                <a:solidFill>
                  <a:schemeClr val="tx1"/>
                </a:solidFill>
                <a:latin typeface="SassoonPrimaryInfant" pitchFamily="2" charset="0"/>
              </a:rPr>
              <a:t>1451-1506</a:t>
            </a:r>
            <a:endParaRPr lang="en-US" sz="1200" b="1" cap="none" spc="0" dirty="0">
              <a:ln w="0"/>
              <a:solidFill>
                <a:schemeClr val="tx1"/>
              </a:solidFill>
              <a:latin typeface="SassoonPrimaryInfant" pitchFamily="2" charset="0"/>
            </a:endParaRPr>
          </a:p>
        </p:txBody>
      </p:sp>
      <p:sp>
        <p:nvSpPr>
          <p:cNvPr id="42" name="Flowchart: Connector 41"/>
          <p:cNvSpPr/>
          <p:nvPr/>
        </p:nvSpPr>
        <p:spPr>
          <a:xfrm>
            <a:off x="6884370" y="2156258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303" y="1453285"/>
            <a:ext cx="486476" cy="473070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6534977" y="863068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1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706463" y="2447532"/>
            <a:ext cx="524503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200" b="1" cap="none" spc="0" dirty="0" smtClean="0">
                <a:ln w="0"/>
                <a:solidFill>
                  <a:schemeClr val="tx1"/>
                </a:solidFill>
                <a:latin typeface="SassoonPrimaryInfant" pitchFamily="2" charset="0"/>
              </a:rPr>
              <a:t>1666</a:t>
            </a:r>
            <a:endParaRPr lang="en-US" sz="1200" b="1" cap="none" spc="0" dirty="0">
              <a:ln w="0"/>
              <a:solidFill>
                <a:schemeClr val="tx1"/>
              </a:solidFill>
              <a:latin typeface="SassoonPrimaryInfant" pitchFamily="2" charset="0"/>
            </a:endParaRPr>
          </a:p>
        </p:txBody>
      </p:sp>
      <p:pic>
        <p:nvPicPr>
          <p:cNvPr id="46" name="Picture 6" descr="Great fire of Lond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72" y="2684198"/>
            <a:ext cx="537021" cy="37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6"/>
          <p:cNvSpPr/>
          <p:nvPr/>
        </p:nvSpPr>
        <p:spPr>
          <a:xfrm>
            <a:off x="7650234" y="3555088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2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8" name="Flowchart: Connector 47"/>
          <p:cNvSpPr/>
          <p:nvPr/>
        </p:nvSpPr>
        <p:spPr>
          <a:xfrm>
            <a:off x="7869299" y="2178420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9286680" y="2465491"/>
            <a:ext cx="9044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1784-2020</a:t>
            </a:r>
          </a:p>
        </p:txBody>
      </p:sp>
      <p:pic>
        <p:nvPicPr>
          <p:cNvPr id="50" name="Picture 8" descr="Classic Car Pictures (With images) | Classic cars, Car pictures ...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064" y="2700791"/>
            <a:ext cx="529945" cy="42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ctangle 50"/>
          <p:cNvSpPr/>
          <p:nvPr/>
        </p:nvSpPr>
        <p:spPr>
          <a:xfrm>
            <a:off x="9402315" y="3630619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6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52" name="Flowchart: Connector 51"/>
          <p:cNvSpPr/>
          <p:nvPr/>
        </p:nvSpPr>
        <p:spPr>
          <a:xfrm>
            <a:off x="9576341" y="2178419"/>
            <a:ext cx="175365" cy="162839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6207667" y="5351055"/>
            <a:ext cx="1027845" cy="400110"/>
          </a:xfrm>
          <a:prstGeom prst="rect">
            <a:avLst/>
          </a:prstGeom>
          <a:solidFill>
            <a:srgbClr val="FB3F31"/>
          </a:solidFill>
        </p:spPr>
        <p:txBody>
          <a:bodyPr wrap="none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The Growth </a:t>
            </a:r>
            <a:r>
              <a:rPr lang="en-GB" sz="1000" b="1" dirty="0" smtClean="0">
                <a:latin typeface="SassoonPrimaryInfant" pitchFamily="2" charset="0"/>
              </a:rPr>
              <a:t>of</a:t>
            </a:r>
          </a:p>
          <a:p>
            <a:pPr algn="ctr"/>
            <a:r>
              <a:rPr lang="en-GB" sz="1000" b="1" dirty="0" smtClean="0">
                <a:latin typeface="SassoonPrimaryInfant" pitchFamily="2" charset="0"/>
              </a:rPr>
              <a:t>Teesside.</a:t>
            </a:r>
            <a:endParaRPr lang="en-GB" b="1" dirty="0">
              <a:latin typeface="SassoonPrimaryInfant" pitchFamily="2" charset="0"/>
            </a:endParaRPr>
          </a:p>
        </p:txBody>
      </p:sp>
      <p:pic>
        <p:nvPicPr>
          <p:cNvPr id="54" name="Picture 10" descr="Pipeline Precision Engineering - Pipeline Precision Engineeri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886" y="5959879"/>
            <a:ext cx="463205" cy="46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Flowchart: Connector 55"/>
          <p:cNvSpPr/>
          <p:nvPr/>
        </p:nvSpPr>
        <p:spPr>
          <a:xfrm>
            <a:off x="6586619" y="5128072"/>
            <a:ext cx="175365" cy="162839"/>
          </a:xfrm>
          <a:prstGeom prst="flowChartConnector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6347968" y="5753189"/>
            <a:ext cx="78258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n w="0"/>
                <a:latin typeface="SassoonPrimaryInfant" pitchFamily="2" charset="0"/>
              </a:rPr>
              <a:t>1784-2020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116377" y="5336474"/>
            <a:ext cx="1218064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Travel and Transport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376200" y="5748674"/>
            <a:ext cx="7120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800-2020</a:t>
            </a: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60" name="Picture 2" descr="UDI Rapid Ready to Race Radio Control Speed Boat UDI009 | Howes Model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226" y="5979995"/>
            <a:ext cx="382241" cy="248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8" descr="Symbol Icon Sign - Free vector graphic on Pixabay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519" y="5959879"/>
            <a:ext cx="302388" cy="30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Flowchart: Connector 61"/>
          <p:cNvSpPr/>
          <p:nvPr/>
        </p:nvSpPr>
        <p:spPr>
          <a:xfrm>
            <a:off x="1709779" y="5103951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9741173" y="5719873"/>
            <a:ext cx="78258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1910-2021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656676" y="5327902"/>
            <a:ext cx="1071238" cy="395909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5" name="Flowchart: Connector 64"/>
          <p:cNvSpPr/>
          <p:nvPr/>
        </p:nvSpPr>
        <p:spPr>
          <a:xfrm>
            <a:off x="10069313" y="5102729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9586128" y="5356109"/>
            <a:ext cx="125226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Our Local History</a:t>
            </a:r>
          </a:p>
        </p:txBody>
      </p:sp>
      <p:pic>
        <p:nvPicPr>
          <p:cNvPr id="67" name="Picture 4" descr="Village vector map symbol | Free SV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421" y="5959879"/>
            <a:ext cx="483099" cy="41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Rectangle 67"/>
          <p:cNvSpPr/>
          <p:nvPr/>
        </p:nvSpPr>
        <p:spPr>
          <a:xfrm>
            <a:off x="10149135" y="1930809"/>
            <a:ext cx="9044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1940-1960</a:t>
            </a:r>
          </a:p>
        </p:txBody>
      </p:sp>
      <p:sp>
        <p:nvSpPr>
          <p:cNvPr id="69" name="Flowchart: Connector 68"/>
          <p:cNvSpPr/>
          <p:nvPr/>
        </p:nvSpPr>
        <p:spPr>
          <a:xfrm>
            <a:off x="10473285" y="2194029"/>
            <a:ext cx="175365" cy="162839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0" name="Picture 2" descr="Vector illustration of kids toys | Premium Vector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501" y="1425554"/>
            <a:ext cx="539136" cy="539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ectangle 70"/>
          <p:cNvSpPr/>
          <p:nvPr/>
        </p:nvSpPr>
        <p:spPr>
          <a:xfrm>
            <a:off x="10239633" y="767318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1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0876485" y="2474050"/>
            <a:ext cx="9044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1939-1945</a:t>
            </a:r>
          </a:p>
        </p:txBody>
      </p:sp>
      <p:sp>
        <p:nvSpPr>
          <p:cNvPr id="73" name="Flowchart: Connector 72"/>
          <p:cNvSpPr/>
          <p:nvPr/>
        </p:nvSpPr>
        <p:spPr>
          <a:xfrm>
            <a:off x="8671926" y="2182437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8303667" y="1931955"/>
            <a:ext cx="9044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n w="0"/>
                <a:latin typeface="SassoonPrimaryInfant" pitchFamily="2" charset="0"/>
              </a:rPr>
              <a:t>1728-1779</a:t>
            </a: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153" y="1416897"/>
            <a:ext cx="438602" cy="527508"/>
          </a:xfrm>
          <a:prstGeom prst="rect">
            <a:avLst/>
          </a:prstGeom>
        </p:spPr>
      </p:pic>
      <p:sp>
        <p:nvSpPr>
          <p:cNvPr id="77" name="Rectangle 76"/>
          <p:cNvSpPr/>
          <p:nvPr/>
        </p:nvSpPr>
        <p:spPr>
          <a:xfrm>
            <a:off x="8407601" y="851591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2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78" name="Picture 18" descr="Soldier Hd Janitor Clipart Male World War Two Transparent - First ...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2466" y="2704351"/>
            <a:ext cx="416626" cy="49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Rectangle 78"/>
          <p:cNvSpPr/>
          <p:nvPr/>
        </p:nvSpPr>
        <p:spPr>
          <a:xfrm>
            <a:off x="11033562" y="3531197"/>
            <a:ext cx="698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</a:t>
            </a:r>
            <a:r>
              <a:rPr lang="en-U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 4</a:t>
            </a: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80" name="Flowchart: Connector 79"/>
          <p:cNvSpPr/>
          <p:nvPr/>
        </p:nvSpPr>
        <p:spPr>
          <a:xfrm>
            <a:off x="11323074" y="2188269"/>
            <a:ext cx="175365" cy="162839"/>
          </a:xfrm>
          <a:prstGeom prst="flowChartConnector">
            <a:avLst/>
          </a:prstGeom>
          <a:solidFill>
            <a:srgbClr val="FF3399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1324756" y="6267269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2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922760" y="6370680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3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307165" y="6394857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6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950935" y="6413181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4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9798942" y="6374386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1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470352" y="4289832"/>
            <a:ext cx="4828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 smtClean="0">
                <a:latin typeface="SassoonPrimaryInfant" pitchFamily="2" charset="0"/>
              </a:rPr>
              <a:t>A local History Study</a:t>
            </a:r>
            <a:endParaRPr lang="en-GB" sz="2400" b="1" u="sng" dirty="0">
              <a:latin typeface="SassoonPrimaryInfant" pitchFamily="2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32933" y="72867"/>
            <a:ext cx="3041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u="sng" dirty="0" smtClean="0">
                <a:latin typeface="SassoonPrimaryInfant" pitchFamily="2" charset="0"/>
              </a:rPr>
              <a:t>Curriculum Timeline</a:t>
            </a:r>
            <a:endParaRPr lang="en-GB" sz="2400" b="1" u="sng" dirty="0">
              <a:latin typeface="SassoonPrimaryInf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158" y="1075266"/>
            <a:ext cx="791781" cy="246221"/>
          </a:xfrm>
          <a:prstGeom prst="rect">
            <a:avLst/>
          </a:prstGeom>
          <a:solidFill>
            <a:srgbClr val="FB3F3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Egyptians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383878" y="900550"/>
            <a:ext cx="791781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err="1" smtClean="0">
                <a:latin typeface="SassoonPrimaryInfant" pitchFamily="2" charset="0"/>
              </a:rPr>
              <a:t>A.Saxons</a:t>
            </a:r>
            <a:endParaRPr lang="en-GB" sz="1000" dirty="0" smtClean="0">
              <a:latin typeface="SassoonPrimaryInfant" pitchFamily="2" charset="0"/>
            </a:endParaRPr>
          </a:p>
          <a:p>
            <a:pPr algn="ctr"/>
            <a:r>
              <a:rPr lang="en-GB" sz="1000" dirty="0" smtClean="0">
                <a:latin typeface="SassoonPrimaryInfant" pitchFamily="2" charset="0"/>
              </a:rPr>
              <a:t>Vikings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177868" y="1139692"/>
            <a:ext cx="1561930" cy="246221"/>
          </a:xfrm>
          <a:prstGeom prst="rect">
            <a:avLst/>
          </a:prstGeom>
          <a:solidFill>
            <a:srgbClr val="FD6507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Christopher Columbus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375563" y="1129966"/>
            <a:ext cx="791781" cy="2462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err="1" smtClean="0">
                <a:latin typeface="SassoonPrimaryInfant" pitchFamily="2" charset="0"/>
              </a:rPr>
              <a:t>Capt</a:t>
            </a:r>
            <a:r>
              <a:rPr lang="en-GB" sz="1000" dirty="0" smtClean="0">
                <a:latin typeface="SassoonPrimaryInfant" pitchFamily="2" charset="0"/>
              </a:rPr>
              <a:t> Cook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430830" y="3335045"/>
            <a:ext cx="791781" cy="2462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Greeks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0191095" y="1038618"/>
            <a:ext cx="862455" cy="327611"/>
          </a:xfrm>
          <a:prstGeom prst="rect">
            <a:avLst/>
          </a:prstGeom>
          <a:solidFill>
            <a:srgbClr val="FD6507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552133" y="3268959"/>
            <a:ext cx="791781" cy="246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Stone Age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577934" y="3231626"/>
            <a:ext cx="791781" cy="246221"/>
          </a:xfrm>
          <a:prstGeom prst="rect">
            <a:avLst/>
          </a:prstGeom>
          <a:solidFill>
            <a:srgbClr val="FF99CC"/>
          </a:solidFill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Mayans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7603735" y="3145444"/>
            <a:ext cx="791781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Gt Fire of </a:t>
            </a:r>
            <a:r>
              <a:rPr lang="en-GB" sz="1000" dirty="0" err="1" smtClean="0">
                <a:latin typeface="SassoonPrimaryInfant" pitchFamily="2" charset="0"/>
              </a:rPr>
              <a:t>Londaon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948507" y="3180194"/>
            <a:ext cx="1362058" cy="400110"/>
          </a:xfrm>
          <a:prstGeom prst="rect">
            <a:avLst/>
          </a:prstGeom>
          <a:solidFill>
            <a:srgbClr val="FB3F3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Industrial</a:t>
            </a:r>
            <a:endParaRPr lang="en-GB" sz="1000" dirty="0" smtClean="0">
              <a:latin typeface="SassoonPrimaryInfant" pitchFamily="2" charset="0"/>
            </a:endParaRPr>
          </a:p>
          <a:p>
            <a:pPr algn="ctr"/>
            <a:r>
              <a:rPr lang="en-GB" sz="1000" dirty="0" smtClean="0">
                <a:latin typeface="SassoonPrimaryInfant" pitchFamily="2" charset="0"/>
              </a:rPr>
              <a:t>Revolution/Victorians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0954889" y="3307179"/>
            <a:ext cx="791781" cy="246221"/>
          </a:xfrm>
          <a:prstGeom prst="rect">
            <a:avLst/>
          </a:prstGeom>
          <a:solidFill>
            <a:srgbClr val="FF99CC"/>
          </a:solidFill>
          <a:ln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WW 2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486526" y="1066875"/>
            <a:ext cx="791781" cy="246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>
                <a:latin typeface="SassoonPrimaryInfant" pitchFamily="2" charset="0"/>
              </a:rPr>
              <a:t>Romans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56996" y="1024536"/>
            <a:ext cx="925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Toys through history</a:t>
            </a:r>
            <a:endParaRPr lang="en-GB" sz="1000" dirty="0"/>
          </a:p>
        </p:txBody>
      </p:sp>
      <p:sp>
        <p:nvSpPr>
          <p:cNvPr id="99" name="Flowchart: Connector 98"/>
          <p:cNvSpPr/>
          <p:nvPr/>
        </p:nvSpPr>
        <p:spPr>
          <a:xfrm>
            <a:off x="4929428" y="5116913"/>
            <a:ext cx="175365" cy="162839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TextBox 100"/>
          <p:cNvSpPr txBox="1"/>
          <p:nvPr/>
        </p:nvSpPr>
        <p:spPr>
          <a:xfrm>
            <a:off x="4426759" y="5324341"/>
            <a:ext cx="1170900" cy="405454"/>
          </a:xfrm>
          <a:prstGeom prst="rect">
            <a:avLst/>
          </a:prstGeom>
          <a:solidFill>
            <a:srgbClr val="FFCC66"/>
          </a:solidFill>
          <a:ln>
            <a:solidFill>
              <a:srgbClr val="EE853E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2" name="Rectangle 101"/>
          <p:cNvSpPr/>
          <p:nvPr/>
        </p:nvSpPr>
        <p:spPr>
          <a:xfrm>
            <a:off x="4288776" y="5163898"/>
            <a:ext cx="144703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1000" b="1" dirty="0">
                <a:latin typeface="SassoonPrimaryInfant" pitchFamily="2" charset="0"/>
              </a:rPr>
              <a:t> </a:t>
            </a:r>
            <a:r>
              <a:rPr lang="en-GB" sz="1000" b="1" dirty="0" smtClean="0">
                <a:latin typeface="SassoonPrimaryInfant" pitchFamily="2" charset="0"/>
              </a:rPr>
              <a:t>                              The use of Ancient</a:t>
            </a:r>
          </a:p>
          <a:p>
            <a:pPr algn="ctr"/>
            <a:r>
              <a:rPr lang="en-GB" sz="1000" b="1" dirty="0" smtClean="0">
                <a:latin typeface="SassoonPrimaryInfant" pitchFamily="2" charset="0"/>
              </a:rPr>
              <a:t> </a:t>
            </a:r>
            <a:r>
              <a:rPr lang="en-GB" sz="1000" b="1" dirty="0">
                <a:latin typeface="SassoonPrimaryInfant" pitchFamily="2" charset="0"/>
              </a:rPr>
              <a:t>Greek </a:t>
            </a:r>
            <a:r>
              <a:rPr lang="en-GB" sz="1000" b="1" dirty="0" smtClean="0">
                <a:latin typeface="SassoonPrimaryInfant" pitchFamily="2" charset="0"/>
              </a:rPr>
              <a:t>ideas </a:t>
            </a:r>
            <a:r>
              <a:rPr lang="en-GB" sz="1000" b="1" dirty="0" smtClean="0">
                <a:latin typeface="SassoonPrimaryInfant" pitchFamily="2" charset="0"/>
              </a:rPr>
              <a:t>today.</a:t>
            </a:r>
            <a:endParaRPr lang="en-GB" sz="1000" b="1" dirty="0">
              <a:latin typeface="SassoonPrimaryInfant" pitchFamily="2" charset="0"/>
            </a:endParaRPr>
          </a:p>
          <a:p>
            <a:pPr algn="ctr"/>
            <a:endParaRPr lang="en-US" sz="1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4613210" y="6374387"/>
            <a:ext cx="700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ln w="0"/>
                <a:latin typeface="SassoonPrimaryInfant" pitchFamily="2" charset="0"/>
              </a:rPr>
              <a:t>Year 5</a:t>
            </a:r>
            <a:endParaRPr lang="en-US" sz="1400" b="1" dirty="0">
              <a:ln w="0"/>
              <a:latin typeface="SassoonPrimaryInfant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14124" y="5743246"/>
            <a:ext cx="90922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323 BC-2020</a:t>
            </a:r>
            <a:endParaRPr 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23" name="Picture 22" descr="What Does the Bible Actually Say about Homosexuality ...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948" y="5989467"/>
            <a:ext cx="715520" cy="34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9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124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35</cp:revision>
  <cp:lastPrinted>2020-05-20T13:38:38Z</cp:lastPrinted>
  <dcterms:created xsi:type="dcterms:W3CDTF">2020-05-19T13:54:11Z</dcterms:created>
  <dcterms:modified xsi:type="dcterms:W3CDTF">2020-06-02T06:43:36Z</dcterms:modified>
</cp:coreProperties>
</file>