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807200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0879" autoAdjust="0"/>
  </p:normalViewPr>
  <p:slideViewPr>
    <p:cSldViewPr>
      <p:cViewPr varScale="1">
        <p:scale>
          <a:sx n="87" d="100"/>
          <a:sy n="87" d="100"/>
        </p:scale>
        <p:origin x="480" y="48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413" y="0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6125"/>
            <a:ext cx="66230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27" y="4721186"/>
            <a:ext cx="4991947" cy="4472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371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413" y="9442371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SassoonPrimaryInfant" pitchFamily="2" charset="0"/>
              </a:rPr>
              <a:t>Learning Journey: Spelling Year 2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009143" y="1679127"/>
            <a:ext cx="2086857" cy="315568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Developing word knowledge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 flipV="1">
            <a:off x="5521730" y="2677230"/>
            <a:ext cx="511517" cy="140223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 fontScale="40000" lnSpcReduction="20000"/>
          </a:bodyPr>
          <a:lstStyle/>
          <a:p>
            <a:endParaRPr lang="en-US" sz="1100" dirty="0">
              <a:solidFill>
                <a:schemeClr val="accent6">
                  <a:lumMod val="60000"/>
                  <a:lumOff val="40000"/>
                </a:schemeClr>
              </a:solidFill>
              <a:latin typeface="SassoonPrimaryInfant" pitchFamily="2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225097" y="2564904"/>
            <a:ext cx="1800201" cy="315568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Adding endings to words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5447928" y="4221703"/>
            <a:ext cx="360040" cy="48583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038293"/>
            <a:ext cx="2161227" cy="338773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Phonemes and Consonant spellings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39816" y="5445223"/>
            <a:ext cx="1512168" cy="302995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Phonic knowledge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799856" y="5928995"/>
            <a:ext cx="792088" cy="308318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Reading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693812"/>
            <a:ext cx="3703240" cy="169868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Adding the suffixes: –ment (enjoyment), -ness (sadness), -ful (careful), -less (hopeless), -ly (badly)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Contractions: can’t, didn’t, hasn’t, couldn’t, it’s, I’ll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Possessive apostrophe: the girl’s, Megan’s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Homophones and near homophones: there/their/they’re, hear/here, quiet/quite, see/sea, bare/bear, one/won, sun/son, to/two/too, be/bee, blue/blew, night/knight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Common exception words including: door, floor, poor, because, find, kind, mind, child, (children), wild, climb, most, only, both, old, cold, gold, hold, told, every, everybody, even, great, break, steak, pretty, beautiful, after, fast, last, past, father, class, grass, pass, plant, path, bath, hour, move, prove, improve, sure, sugar, eye, could, should, would, who, whole, any, many, clothes, busy, people, water, again, half, money, Mr, Mrs, parents, Christmas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817452"/>
            <a:ext cx="3035028" cy="251507"/>
          </a:xfrm>
        </p:spPr>
        <p:txBody>
          <a:bodyPr/>
          <a:lstStyle/>
          <a:p>
            <a:r>
              <a:rPr lang="en-US" sz="1000" dirty="0">
                <a:solidFill>
                  <a:schemeClr val="bg1"/>
                </a:solidFill>
                <a:latin typeface="SassoonPrimaryInfant" pitchFamily="2" charset="0"/>
              </a:rPr>
              <a:t>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040216" y="2392502"/>
            <a:ext cx="3999384" cy="82047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es to nouns and verbs ending in y  flies, babies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ed, ing, er, est to root words ending in y (with a consonant before) happier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ed, ing, er, est, y to root words ending in e (with a consonant before) hiking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ed, est, y to words of one syllable ending in a single consonant after a single vowel  patting, runner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645972" y="3062853"/>
            <a:ext cx="3491722" cy="15012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ge/</a:t>
            </a:r>
            <a:r>
              <a:rPr lang="en-US" sz="800" dirty="0" err="1">
                <a:latin typeface="SassoonPrimaryInfant" pitchFamily="2" charset="0"/>
              </a:rPr>
              <a:t>dge</a:t>
            </a:r>
            <a:r>
              <a:rPr lang="en-US" sz="800" dirty="0">
                <a:latin typeface="SassoonPrimaryInfant" pitchFamily="2" charset="0"/>
              </a:rPr>
              <a:t> age, badge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c (s ) ice, city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silent letters: gn (n) gnat, kn (n) knock, wr (r) write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le (end of words) 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el (end of words) camel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al (end of words) metal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il (end of words) fossil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y (end of words) fly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a (or) all, ball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o (u)  other, mother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ey (</a:t>
            </a:r>
            <a:r>
              <a:rPr lang="en-US" sz="800" dirty="0" err="1">
                <a:latin typeface="SassoonPrimaryInfant" pitchFamily="2" charset="0"/>
              </a:rPr>
              <a:t>i</a:t>
            </a:r>
            <a:r>
              <a:rPr lang="en-US" sz="800" dirty="0">
                <a:latin typeface="SassoonPrimaryInfant" pitchFamily="2" charset="0"/>
              </a:rPr>
              <a:t>) donkey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a (o) after w and qu  want, squash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or (ur) word,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ar (er) war, towards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s (zz) television, treasure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-tion station, fiction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900" dirty="0">
              <a:latin typeface="SassoonPrimaryInfant" pitchFamily="2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7248128" y="5363417"/>
            <a:ext cx="3889566" cy="65787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Recognise and spell words containing each of the  40+ phonemes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Segment spoken words into sounds (phonemes) and write them down (graphemes) spelling some correctly and making plausible attempts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Spell by learning new ways of spelling phonemes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928995"/>
            <a:ext cx="4659684" cy="58654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>
                <a:latin typeface="SassoonPrimaryInfant" pitchFamily="2" charset="0"/>
              </a:rPr>
              <a:t>‘</a:t>
            </a:r>
            <a:r>
              <a:rPr lang="en-US" sz="800" dirty="0">
                <a:latin typeface="SassoonPrimaryInfant" pitchFamily="2" charset="0"/>
              </a:rPr>
              <a:t>Developing a love of reading’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Reading and understanding the meaning of an increasing number of 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 and re-read a wide variety of texts including rhymes, stories, non-fiction, poetry, traditional tales, fairy stories and plays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95400" y="5331645"/>
            <a:ext cx="1295008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Roots: 1 - 4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5400" y="4766631"/>
            <a:ext cx="1295008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Phonics:</a:t>
            </a:r>
          </a:p>
          <a:p>
            <a:r>
              <a:rPr lang="en-GB" sz="1000" dirty="0">
                <a:latin typeface="SassoonPrimaryInfant" pitchFamily="2" charset="0"/>
              </a:rPr>
              <a:t>Books: 1 - 3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5400" y="4221703"/>
            <a:ext cx="1295008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Partner Practice:</a:t>
            </a:r>
          </a:p>
          <a:p>
            <a:r>
              <a:rPr lang="en-GB" sz="1000" dirty="0">
                <a:latin typeface="SassoonPrimaryInfant" pitchFamily="2" charset="0"/>
              </a:rPr>
              <a:t>Books: 1 - 8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5400" y="3638183"/>
            <a:ext cx="1295008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Wings 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6232" y="2501063"/>
            <a:ext cx="1584176" cy="24622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Success For All (SFA):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4264" y="2992678"/>
            <a:ext cx="1296144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Roots: KS1 school spelling programme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4264" y="5896659"/>
            <a:ext cx="2017360" cy="86177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 process: read, look, cover, write and check</a:t>
            </a:r>
          </a:p>
          <a:p>
            <a:r>
              <a:rPr lang="en-GB" sz="1000" dirty="0">
                <a:latin typeface="SassoonPrimaryInfant" pitchFamily="2" charset="0"/>
              </a:rPr>
              <a:t>Weekly spelling task (learning)</a:t>
            </a:r>
          </a:p>
          <a:p>
            <a:r>
              <a:rPr lang="en-GB" sz="1000" dirty="0">
                <a:latin typeface="SassoonPrimaryInfant" pitchFamily="2" charset="0"/>
              </a:rPr>
              <a:t>Weekly spelling assessment (test)</a:t>
            </a:r>
          </a:p>
          <a:p>
            <a:r>
              <a:rPr lang="en-GB" sz="1000" dirty="0">
                <a:latin typeface="SassoonPrimaryInfant" pitchFamily="2" charset="0"/>
              </a:rPr>
              <a:t>Marking (corrections)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122266-5DAE-4DF4-B438-4FBA85BE95DE}">
  <ds:schemaRefs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2006/documentManagement/types"/>
    <ds:schemaRef ds:uri="http://www.w3.org/XML/1998/namespace"/>
    <ds:schemaRef ds:uri="http://purl.org/dc/dcmitype/"/>
    <ds:schemaRef ds:uri="16c05727-aa75-4e4a-9b5f-8a80a1165891"/>
    <ds:schemaRef ds:uri="http://purl.org/dc/elements/1.1/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574</Words>
  <Application>Microsoft Office PowerPoint</Application>
  <PresentationFormat>Widescreen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Spelling Year 2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2020-08-21T12:14:19Z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