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SassoonPrimaryInfant" pitchFamily="2" charset="0"/>
              </a:rPr>
              <a:t>Learning Journey: Vocabulary, Grammar and Punctuation Year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215680" y="1436927"/>
            <a:ext cx="3240359" cy="303952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23791" y="2576819"/>
            <a:ext cx="1946579" cy="2761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3791" y="3499987"/>
            <a:ext cx="1800201" cy="30402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11823" y="4077073"/>
            <a:ext cx="1296145" cy="288031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3"/>
            <a:ext cx="2161227" cy="288042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84232" y="980727"/>
            <a:ext cx="3672408" cy="11707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84232" y="2151454"/>
            <a:ext cx="3384376" cy="10791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Learning to recognise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Letter, capital 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Word, singular, plural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Sentence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Punctuation, full stop, question mark, exclamation mark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230635"/>
            <a:ext cx="3575868" cy="84624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Separation of words with 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Introduction to capital letters, full stops, question marks and exclamation marks to demarcate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Capital letters for names and the personal pronoun ‘I’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536158" y="4157186"/>
            <a:ext cx="2880322" cy="4646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Sequencing sentences to form short narratives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59" y="4653424"/>
            <a:ext cx="3959943" cy="51331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How words can combine to make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Joining words and joining clauses using ‘and’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085186"/>
            <a:ext cx="4536502" cy="8617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Regular plural noun suffixes –s, -es dog/dogs, wish/wishes and the effects of these suffixes on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Suffixes that can be added to verbs where no change is needed in the spelling of root words help/helping/helped/helper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How the prefix un- changes the meaning of verbs and adjectives unkind, untie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46960"/>
            <a:ext cx="4659684" cy="8671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and re-read a wide variety of texts including rhymes, stories, non-fiction, poetry, traditional tales, fairy stories and plays</a:t>
            </a: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5400" y="5331645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400" y="4766631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Phonics:</a:t>
            </a:r>
          </a:p>
          <a:p>
            <a:r>
              <a:rPr lang="en-GB" sz="1000" dirty="0">
                <a:latin typeface="SassoonPrimaryInfant" pitchFamily="2" charset="0"/>
              </a:rPr>
              <a:t>Books: 1 - 3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>
                <a:latin typeface="SassoonPrimaryInfant" pitchFamily="2" charset="0"/>
              </a:rPr>
              <a:t>Books: 1 - 8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264" y="2992678"/>
            <a:ext cx="129614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Roots: KS1 school spelling programme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264" y="5896659"/>
            <a:ext cx="2017360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>
                <a:latin typeface="SassoonPrimaryInfant" pitchFamily="2" charset="0"/>
              </a:rPr>
              <a:t>Marking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7B72AF-DCDA-4388-9541-7F769F1DBF97}"/>
              </a:ext>
            </a:extLst>
          </p:cNvPr>
          <p:cNvSpPr txBox="1"/>
          <p:nvPr/>
        </p:nvSpPr>
        <p:spPr>
          <a:xfrm>
            <a:off x="551384" y="1268760"/>
            <a:ext cx="1080120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dirty="0">
                <a:solidFill>
                  <a:srgbClr val="000000"/>
                </a:solidFill>
                <a:latin typeface="SassoonPrimaryInfant" pitchFamily="2" charset="0"/>
              </a:rPr>
              <a:t>Link with MFL:</a:t>
            </a:r>
          </a:p>
          <a:p>
            <a:pPr lvl="0"/>
            <a:r>
              <a:rPr lang="en-GB" sz="1000" dirty="0">
                <a:solidFill>
                  <a:srgbClr val="000000"/>
                </a:solidFill>
                <a:latin typeface="SassoonPrimaryInfant" pitchFamily="2" charset="0"/>
              </a:rPr>
              <a:t>French speaking and listening</a:t>
            </a:r>
          </a:p>
          <a:p>
            <a:endParaRPr lang="en-GB" sz="1000" dirty="0"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122266-5DAE-4DF4-B438-4FBA85BE95DE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308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2020-08-21T12:40:14Z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