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42" r:id="rId5"/>
  </p:sldIdLst>
  <p:sldSz cx="12192000" cy="6858000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DAF"/>
    <a:srgbClr val="5A6ACD"/>
    <a:srgbClr val="7380D0"/>
    <a:srgbClr val="82712C"/>
    <a:srgbClr val="C4B55B"/>
    <a:srgbClr val="675416"/>
    <a:srgbClr val="CAB957"/>
    <a:srgbClr val="654C15"/>
    <a:srgbClr val="1F1505"/>
    <a:srgbClr val="86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0879" autoAdjust="0"/>
  </p:normalViewPr>
  <p:slideViewPr>
    <p:cSldViewPr>
      <p:cViewPr varScale="1">
        <p:scale>
          <a:sx n="87" d="100"/>
          <a:sy n="87" d="100"/>
        </p:scale>
        <p:origin x="480" y="48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70299A-0624-40F4-834A-9AFA1F2CB6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D7D66-7339-4D44-A4BA-FFBE9129F8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325C9-2771-41AB-A856-65E536C85951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63180-95DE-4492-B171-2D85A10A44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5671-D9EC-4DB4-A164-A9A3422663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86DC1-BDE5-44C6-80D1-31247498E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9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E8BD9B-2A2F-494A-A6AA-7B0C58709D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52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47CA8AC-D105-A34B-A74E-4A5674848F5A}"/>
              </a:ext>
            </a:extLst>
          </p:cNvPr>
          <p:cNvSpPr/>
          <p:nvPr userDrawn="1"/>
        </p:nvSpPr>
        <p:spPr bwMode="auto">
          <a:xfrm>
            <a:off x="2864081" y="6160092"/>
            <a:ext cx="4323413" cy="8503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6" name="Group 93">
            <a:extLst>
              <a:ext uri="{FF2B5EF4-FFF2-40B4-BE49-F238E27FC236}">
                <a16:creationId xmlns:a16="http://schemas.microsoft.com/office/drawing/2014/main" id="{3A3B6B68-CE4F-4A4A-8388-6BFE27306B28}"/>
              </a:ext>
            </a:extLst>
          </p:cNvPr>
          <p:cNvGrpSpPr/>
          <p:nvPr userDrawn="1"/>
        </p:nvGrpSpPr>
        <p:grpSpPr>
          <a:xfrm>
            <a:off x="2251202" y="960282"/>
            <a:ext cx="5677111" cy="5286332"/>
            <a:chOff x="1380215" y="-746214"/>
            <a:chExt cx="5115561" cy="635124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9A96906-5B8A-FB42-95DF-FF6B0EBE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91D81CC-ABD5-DF4F-9E9F-CDA6E56C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5E51020-3323-534F-912B-85018995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AE56D36-0A3F-4D48-B15E-7A6600EEC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C940AAB-6E23-3C46-9BAE-7B6BE22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75364F84-1815-8249-904B-A2ED0894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C6F94D5-578D-2840-B5F5-F534CAB6F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oup 46">
            <a:extLst>
              <a:ext uri="{FF2B5EF4-FFF2-40B4-BE49-F238E27FC236}">
                <a16:creationId xmlns:a16="http://schemas.microsoft.com/office/drawing/2014/main" id="{0AC91C06-AD45-1349-9661-39A95A996D68}"/>
              </a:ext>
            </a:extLst>
          </p:cNvPr>
          <p:cNvGrpSpPr/>
          <p:nvPr userDrawn="1"/>
        </p:nvGrpSpPr>
        <p:grpSpPr>
          <a:xfrm>
            <a:off x="3859517" y="5823508"/>
            <a:ext cx="2351477" cy="637051"/>
            <a:chOff x="1828800" y="447153"/>
            <a:chExt cx="3823494" cy="1381126"/>
          </a:xfrm>
        </p:grpSpPr>
        <p:grpSp>
          <p:nvGrpSpPr>
            <p:cNvPr id="15" name="Group 31">
              <a:extLst>
                <a:ext uri="{FF2B5EF4-FFF2-40B4-BE49-F238E27FC236}">
                  <a16:creationId xmlns:a16="http://schemas.microsoft.com/office/drawing/2014/main" id="{B3952E5B-177A-1946-958D-41C53C5018F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3A53EF7B-4956-F144-B389-0F8B5DDE5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id="{B9D27B16-6A0E-2448-AA2E-47CC2E50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254D3DB-3697-B347-B9F5-1B39B4F4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19" name="Group 62">
            <a:extLst>
              <a:ext uri="{FF2B5EF4-FFF2-40B4-BE49-F238E27FC236}">
                <a16:creationId xmlns:a16="http://schemas.microsoft.com/office/drawing/2014/main" id="{04E71210-ED4B-0F44-BCE6-765A5565CFDA}"/>
              </a:ext>
            </a:extLst>
          </p:cNvPr>
          <p:cNvGrpSpPr/>
          <p:nvPr userDrawn="1"/>
        </p:nvGrpSpPr>
        <p:grpSpPr>
          <a:xfrm>
            <a:off x="3628800" y="5169397"/>
            <a:ext cx="2812919" cy="762064"/>
            <a:chOff x="1828800" y="447153"/>
            <a:chExt cx="3823494" cy="1381126"/>
          </a:xfrm>
        </p:grpSpPr>
        <p:grpSp>
          <p:nvGrpSpPr>
            <p:cNvPr id="20" name="Group 38">
              <a:extLst>
                <a:ext uri="{FF2B5EF4-FFF2-40B4-BE49-F238E27FC236}">
                  <a16:creationId xmlns:a16="http://schemas.microsoft.com/office/drawing/2014/main" id="{45DD20C3-0A68-3F4E-91EA-701EF2B792F9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2" name="Freeform 5">
                <a:extLst>
                  <a:ext uri="{FF2B5EF4-FFF2-40B4-BE49-F238E27FC236}">
                    <a16:creationId xmlns:a16="http://schemas.microsoft.com/office/drawing/2014/main" id="{7A55FCF6-6F06-A944-A3D0-33493957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108E3B63-FDFF-4E41-93A7-2E8AAE5C9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281D28-0417-A842-BA21-4BA50ADA5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4" name="Group 67">
            <a:extLst>
              <a:ext uri="{FF2B5EF4-FFF2-40B4-BE49-F238E27FC236}">
                <a16:creationId xmlns:a16="http://schemas.microsoft.com/office/drawing/2014/main" id="{3FBF25AD-3B90-D54E-A923-3A8E8BAACD06}"/>
              </a:ext>
            </a:extLst>
          </p:cNvPr>
          <p:cNvGrpSpPr/>
          <p:nvPr userDrawn="1"/>
        </p:nvGrpSpPr>
        <p:grpSpPr>
          <a:xfrm>
            <a:off x="3356421" y="4499412"/>
            <a:ext cx="3357669" cy="939224"/>
            <a:chOff x="1828800" y="447153"/>
            <a:chExt cx="3823494" cy="1381126"/>
          </a:xfrm>
        </p:grpSpPr>
        <p:grpSp>
          <p:nvGrpSpPr>
            <p:cNvPr id="25" name="Group 38">
              <a:extLst>
                <a:ext uri="{FF2B5EF4-FFF2-40B4-BE49-F238E27FC236}">
                  <a16:creationId xmlns:a16="http://schemas.microsoft.com/office/drawing/2014/main" id="{026BEAD8-E826-BD49-8588-59B68D4EDBB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id="{A33C02C9-B2FF-1E4B-991A-40FC2A88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193F7BA2-F266-CD4C-B3F1-D5E485D7F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6968840-ED1F-3241-A44F-214C4CF93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9" name="Group 67">
            <a:extLst>
              <a:ext uri="{FF2B5EF4-FFF2-40B4-BE49-F238E27FC236}">
                <a16:creationId xmlns:a16="http://schemas.microsoft.com/office/drawing/2014/main" id="{0F768CF5-26C0-B844-82F9-616E4500B5D7}"/>
              </a:ext>
            </a:extLst>
          </p:cNvPr>
          <p:cNvGrpSpPr/>
          <p:nvPr userDrawn="1"/>
        </p:nvGrpSpPr>
        <p:grpSpPr>
          <a:xfrm>
            <a:off x="3167035" y="3810545"/>
            <a:ext cx="3736449" cy="1045178"/>
            <a:chOff x="1828800" y="447153"/>
            <a:chExt cx="3823494" cy="1381126"/>
          </a:xfrm>
        </p:grpSpPr>
        <p:grpSp>
          <p:nvGrpSpPr>
            <p:cNvPr id="30" name="Group 38">
              <a:extLst>
                <a:ext uri="{FF2B5EF4-FFF2-40B4-BE49-F238E27FC236}">
                  <a16:creationId xmlns:a16="http://schemas.microsoft.com/office/drawing/2014/main" id="{B0E152F0-89BF-6D4B-927D-8E4C3E33FA77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id="{0BD1086E-4E65-2C4B-A703-697B7FCF9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id="{0B21C42A-1F96-4F41-82AE-37E79FA2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665D42DD-892F-9E4F-BB5F-149C739A3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4" name="Group 67">
            <a:extLst>
              <a:ext uri="{FF2B5EF4-FFF2-40B4-BE49-F238E27FC236}">
                <a16:creationId xmlns:a16="http://schemas.microsoft.com/office/drawing/2014/main" id="{1E9C1A81-79B7-AA43-8916-CF640B03B84C}"/>
              </a:ext>
            </a:extLst>
          </p:cNvPr>
          <p:cNvGrpSpPr/>
          <p:nvPr userDrawn="1"/>
        </p:nvGrpSpPr>
        <p:grpSpPr>
          <a:xfrm>
            <a:off x="2889232" y="2984500"/>
            <a:ext cx="4292052" cy="1200594"/>
            <a:chOff x="1828800" y="447153"/>
            <a:chExt cx="3823494" cy="1381126"/>
          </a:xfrm>
        </p:grpSpPr>
        <p:grpSp>
          <p:nvGrpSpPr>
            <p:cNvPr id="35" name="Group 38">
              <a:extLst>
                <a:ext uri="{FF2B5EF4-FFF2-40B4-BE49-F238E27FC236}">
                  <a16:creationId xmlns:a16="http://schemas.microsoft.com/office/drawing/2014/main" id="{7BECE556-2C8D-C44F-AAB8-F8FFA73136C8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7" name="Freeform 5">
                <a:extLst>
                  <a:ext uri="{FF2B5EF4-FFF2-40B4-BE49-F238E27FC236}">
                    <a16:creationId xmlns:a16="http://schemas.microsoft.com/office/drawing/2014/main" id="{63703CAE-998B-E54A-89AC-508502E81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8" name="Freeform 6">
                <a:extLst>
                  <a:ext uri="{FF2B5EF4-FFF2-40B4-BE49-F238E27FC236}">
                    <a16:creationId xmlns:a16="http://schemas.microsoft.com/office/drawing/2014/main" id="{6C1A05BA-3EC2-D545-83F3-4315B7E89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F0731734-6A22-324B-B9EC-4336D0ACE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9" name="Group 67">
            <a:extLst>
              <a:ext uri="{FF2B5EF4-FFF2-40B4-BE49-F238E27FC236}">
                <a16:creationId xmlns:a16="http://schemas.microsoft.com/office/drawing/2014/main" id="{3C55C73E-BC8E-9746-8D5C-EC5F3F3340D6}"/>
              </a:ext>
            </a:extLst>
          </p:cNvPr>
          <p:cNvGrpSpPr/>
          <p:nvPr userDrawn="1"/>
        </p:nvGrpSpPr>
        <p:grpSpPr>
          <a:xfrm>
            <a:off x="2635216" y="2070106"/>
            <a:ext cx="4800084" cy="1342705"/>
            <a:chOff x="1828800" y="447153"/>
            <a:chExt cx="3823494" cy="1381126"/>
          </a:xfrm>
        </p:grpSpPr>
        <p:grpSp>
          <p:nvGrpSpPr>
            <p:cNvPr id="40" name="Group 38">
              <a:extLst>
                <a:ext uri="{FF2B5EF4-FFF2-40B4-BE49-F238E27FC236}">
                  <a16:creationId xmlns:a16="http://schemas.microsoft.com/office/drawing/2014/main" id="{28A50154-A279-A14A-92A7-3DF59B582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42" name="Freeform 5">
                <a:extLst>
                  <a:ext uri="{FF2B5EF4-FFF2-40B4-BE49-F238E27FC236}">
                    <a16:creationId xmlns:a16="http://schemas.microsoft.com/office/drawing/2014/main" id="{AD56AEC1-9320-F944-9177-27A82EAD5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3" name="Freeform 6">
                <a:extLst>
                  <a:ext uri="{FF2B5EF4-FFF2-40B4-BE49-F238E27FC236}">
                    <a16:creationId xmlns:a16="http://schemas.microsoft.com/office/drawing/2014/main" id="{FF186426-EEB7-864A-A797-0F1EB356B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19BD362B-0D2F-634D-9435-D9AFFBCB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4" name="Group 67">
            <a:extLst>
              <a:ext uri="{FF2B5EF4-FFF2-40B4-BE49-F238E27FC236}">
                <a16:creationId xmlns:a16="http://schemas.microsoft.com/office/drawing/2014/main" id="{CBA2C2BF-8D16-CB4B-871A-AF0720F0CAE6}"/>
              </a:ext>
            </a:extLst>
          </p:cNvPr>
          <p:cNvGrpSpPr/>
          <p:nvPr userDrawn="1"/>
        </p:nvGrpSpPr>
        <p:grpSpPr>
          <a:xfrm>
            <a:off x="2350312" y="1050607"/>
            <a:ext cx="5369888" cy="1502095"/>
            <a:chOff x="1828800" y="447153"/>
            <a:chExt cx="3823494" cy="1381127"/>
          </a:xfrm>
        </p:grpSpPr>
        <p:grpSp>
          <p:nvGrpSpPr>
            <p:cNvPr id="45" name="Group 38">
              <a:extLst>
                <a:ext uri="{FF2B5EF4-FFF2-40B4-BE49-F238E27FC236}">
                  <a16:creationId xmlns:a16="http://schemas.microsoft.com/office/drawing/2014/main" id="{2829BD44-E7AA-E34C-B93C-1DA432C3AF91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7" name="Freeform 5">
                <a:extLst>
                  <a:ext uri="{FF2B5EF4-FFF2-40B4-BE49-F238E27FC236}">
                    <a16:creationId xmlns:a16="http://schemas.microsoft.com/office/drawing/2014/main" id="{78DD40EA-B3BB-964E-A6E0-D111E8AF9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8" name="Freeform 6">
                <a:extLst>
                  <a:ext uri="{FF2B5EF4-FFF2-40B4-BE49-F238E27FC236}">
                    <a16:creationId xmlns:a16="http://schemas.microsoft.com/office/drawing/2014/main" id="{999F0630-664B-E443-ADE6-4D270802A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0906AA40-074F-4D47-B15B-3426EB2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9" name="Group 94">
            <a:extLst>
              <a:ext uri="{FF2B5EF4-FFF2-40B4-BE49-F238E27FC236}">
                <a16:creationId xmlns:a16="http://schemas.microsoft.com/office/drawing/2014/main" id="{984E95BA-7659-1C4C-9B1A-ED06AC90A444}"/>
              </a:ext>
            </a:extLst>
          </p:cNvPr>
          <p:cNvGrpSpPr/>
          <p:nvPr userDrawn="1"/>
        </p:nvGrpSpPr>
        <p:grpSpPr>
          <a:xfrm>
            <a:off x="1895333" y="787405"/>
            <a:ext cx="6029803" cy="5786809"/>
            <a:chOff x="1059549" y="-953922"/>
            <a:chExt cx="5433366" cy="6952545"/>
          </a:xfrm>
        </p:grpSpPr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BF8977F5-127D-9F41-B2C8-19A22549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E32B2F8E-8DC2-DE4A-9FB8-06B1AD39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7541765D-9A86-014B-B203-07FA262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id="{E2B2B806-64A6-324E-8878-B08429F2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06D2F1DA-FF1E-5A47-8847-B5A23AD1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80FAADD1-6E80-B942-8859-0D0C79F16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50340ABC-0E60-3947-95CD-C436AAD9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2A9AF427-43B2-8C4E-B6B8-0EBBCC3E8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67F9C39-00E7-C143-B4BA-467D4575D2C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782420" y="4294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2D26640-2637-D645-A165-E61B3E76009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613084" y="4929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F85A0B4-714E-6A49-90B5-21B60B7531A0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372588" y="555105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FCE8581-DCA9-A640-AD9D-3643E60E4C2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114924" y="6122963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47277F3-926E-1143-8D97-5181B60AC95B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36420" y="35447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439E11E-8731-024F-9DE6-84A0AC665EE6}"/>
              </a:ext>
            </a:extLst>
          </p:cNvPr>
          <p:cNvCxnSpPr/>
          <p:nvPr userDrawn="1"/>
        </p:nvCxnSpPr>
        <p:spPr>
          <a:xfrm rot="10800000">
            <a:off x="7578284" y="17413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526EA2E-5DC4-F546-8ED5-F56219383CC8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324284" y="26811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Content Placeholder 99">
            <a:extLst>
              <a:ext uri="{FF2B5EF4-FFF2-40B4-BE49-F238E27FC236}">
                <a16:creationId xmlns:a16="http://schemas.microsoft.com/office/drawing/2014/main" id="{07135D5A-1E3E-924F-A85C-1C4ED5926FD9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074553" y="592899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Content Placeholder 99">
            <a:extLst>
              <a:ext uri="{FF2B5EF4-FFF2-40B4-BE49-F238E27FC236}">
                <a16:creationId xmlns:a16="http://schemas.microsoft.com/office/drawing/2014/main" id="{AFE6BE2D-BC54-314D-99E4-B5B743994C9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074553" y="5374229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Content Placeholder 99">
            <a:extLst>
              <a:ext uri="{FF2B5EF4-FFF2-40B4-BE49-F238E27FC236}">
                <a16:creationId xmlns:a16="http://schemas.microsoft.com/office/drawing/2014/main" id="{48191D6A-0E11-514B-ACC7-59CC8A8F3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2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Content Placeholder 99">
            <a:extLst>
              <a:ext uri="{FF2B5EF4-FFF2-40B4-BE49-F238E27FC236}">
                <a16:creationId xmlns:a16="http://schemas.microsoft.com/office/drawing/2014/main" id="{084412E1-8DB7-114B-AC73-39D4B7B51B1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056509" y="4221703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3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Content Placeholder 99">
            <a:extLst>
              <a:ext uri="{FF2B5EF4-FFF2-40B4-BE49-F238E27FC236}">
                <a16:creationId xmlns:a16="http://schemas.microsoft.com/office/drawing/2014/main" id="{246BD6DF-76D2-3041-918B-80960F9D649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56510" y="344586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Content Placeholder 99">
            <a:extLst>
              <a:ext uri="{FF2B5EF4-FFF2-40B4-BE49-F238E27FC236}">
                <a16:creationId xmlns:a16="http://schemas.microsoft.com/office/drawing/2014/main" id="{63571204-23B9-DF41-873B-825FA67608D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009143" y="257681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Content Placeholder 99">
            <a:extLst>
              <a:ext uri="{FF2B5EF4-FFF2-40B4-BE49-F238E27FC236}">
                <a16:creationId xmlns:a16="http://schemas.microsoft.com/office/drawing/2014/main" id="{BF695F12-CF4C-C341-AC70-E6EF3FFAD92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66836" y="156437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itle 97">
            <a:extLst>
              <a:ext uri="{FF2B5EF4-FFF2-40B4-BE49-F238E27FC236}">
                <a16:creationId xmlns:a16="http://schemas.microsoft.com/office/drawing/2014/main" id="{88647652-E78F-5445-B72D-4CF67DE9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8948"/>
            <a:ext cx="11887200" cy="8462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08050-1909-EE4B-A1E7-8162AB282A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71601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E380B75A-F143-CE4E-852F-A1570462BD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3531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A65B9996-9994-A84D-98AE-503C33510D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1913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FE95AA7F-580B-3448-BFF8-CA57E5E756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962400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B5ACADCE-42AF-2A4D-A8B3-1995765E08C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00900" y="45629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EE1EEC49-ABFC-E646-A47F-97724A4B0E9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2106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28A8FE89-CAA3-2649-9CFA-74460F19DF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7694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B7617-D8F8-4882-B966-89B78AC5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655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F1AE-5065-4B31-8971-BBE1D7D771EC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D911-8171-4566-9A69-B0D9211F5C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489200" y="6721475"/>
            <a:ext cx="72136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700" b="1" dirty="0">
                <a:latin typeface="Arial Narrow" pitchFamily="112" charset="0"/>
              </a:rPr>
              <a:t>Use or disclosure of data contained on this sheet is subject to the restriction on the title page of this proposal or quotation.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SassoonPrimaryInfant" pitchFamily="2" charset="0"/>
              </a:rPr>
              <a:t>Learning Journey: Vocabulary, Grammar and Punctuation Year 1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215680" y="1436927"/>
            <a:ext cx="3240359" cy="303952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Developing vocabulary, grammar and punctuation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4BE4-0996-0440-8FF1-8E6A8E862C8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223791" y="2576819"/>
            <a:ext cx="1946579" cy="276118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Terminology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223791" y="3499987"/>
            <a:ext cx="1800201" cy="304026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Punctuation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1586D-2FC6-D344-9492-6C07D97B255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511823" y="4077073"/>
            <a:ext cx="1296145" cy="288031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24E165-93E0-0344-8CDF-E358049AF13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3"/>
            <a:ext cx="2161227" cy="288042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Sentence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DB8492-B3C2-6F49-9F6E-6F45C16E37F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39816" y="5445223"/>
            <a:ext cx="1512168" cy="302995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Word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2ABC2A6-AAA9-3740-A45E-AAEB334B761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799856" y="5928995"/>
            <a:ext cx="792088" cy="308318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1100" dirty="0">
                <a:latin typeface="SassoonPrimaryInfant" pitchFamily="2" charset="0"/>
              </a:rPr>
              <a:t>Reading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84232" y="980727"/>
            <a:ext cx="3672408" cy="117072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‘Natural’ learning through everyday speaking, listening and drama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Focusing on grammar when speaking and listening, reading and 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Building on and revisiting prior learning to consolidate knowledge and build on understanding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2EBA62-AD34-0F49-A21D-8A9D0B7EC3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184232" y="2151454"/>
            <a:ext cx="3384376" cy="107918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Learning to recognise and use terminology through discussion and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Letter, capital letter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Word, singular, plural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Sentence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Punctuation, full stop, question mark, exclamation mark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230635"/>
            <a:ext cx="3575868" cy="84624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Separation of words with spaces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Introduction to capital letters, full stops, question marks and exclamation marks to demarcate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Capital letters for names and the personal pronoun ‘I’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898111-9D2B-8B43-955F-F07804CA1FB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536158" y="4157186"/>
            <a:ext cx="2880322" cy="46462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Sequencing sentences to form short narratives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92659A-489F-ED4F-A625-D56E311DAC5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536159" y="4653424"/>
            <a:ext cx="3959943" cy="51331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How words can combine to make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Joining words and joining clauses using ‘and’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B0A29C6-F531-514D-ACA0-010E1CE304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085186"/>
            <a:ext cx="4536502" cy="86177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Regular plural noun suffixes –s, -es dog/dogs, wish/wishes and the effects of these suffixes on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Suffixes that can be added to verbs where no change is needed in the spelling of root words help/helping/helped/helper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How the prefix un- changes the meaning of verbs and adjectives unkind, untie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9FF221B-CAF1-DE4B-88B5-DE366D3CCD1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946960"/>
            <a:ext cx="4659684" cy="86713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‘Developing a love of reading’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Reading and understanding the meaning of an increasing number of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SassoonPrimaryInfant" pitchFamily="2" charset="0"/>
              </a:rPr>
              <a:t>Read and re-read a wide variety of texts including rhymes, stories, non-fiction, poetry, traditional tales, fairy stories and plays</a:t>
            </a: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5400" y="5331645"/>
            <a:ext cx="1295008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r>
              <a:rPr lang="en-GB" sz="1000" dirty="0">
                <a:latin typeface="SassoonPrimaryInfant" pitchFamily="2" charset="0"/>
              </a:rPr>
              <a:t>Roots: 1 - 4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5400" y="4766631"/>
            <a:ext cx="1295008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Phonics:</a:t>
            </a:r>
          </a:p>
          <a:p>
            <a:r>
              <a:rPr lang="en-GB" sz="1000" dirty="0">
                <a:latin typeface="SassoonPrimaryInfant" pitchFamily="2" charset="0"/>
              </a:rPr>
              <a:t>Books: 1 - 3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5400" y="4221703"/>
            <a:ext cx="1295008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Partner Practice:</a:t>
            </a:r>
          </a:p>
          <a:p>
            <a:r>
              <a:rPr lang="en-GB" sz="1000" dirty="0">
                <a:latin typeface="SassoonPrimaryInfant" pitchFamily="2" charset="0"/>
              </a:rPr>
              <a:t>Books: 1 - 8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5400" y="3638183"/>
            <a:ext cx="1295008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r>
              <a:rPr lang="en-GB" sz="1000" dirty="0">
                <a:latin typeface="SassoonPrimaryInfant" pitchFamily="2" charset="0"/>
              </a:rPr>
              <a:t>Wings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6232" y="2501063"/>
            <a:ext cx="1584176" cy="2462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SassoonPrimaryInfant" pitchFamily="2" charset="0"/>
              </a:rPr>
              <a:t>Success For All (SFA):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4264" y="2992678"/>
            <a:ext cx="129614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Roots: KS1 school spelling programme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4264" y="5896659"/>
            <a:ext cx="2017360" cy="8617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Spelling process: read, look, cover, write and check</a:t>
            </a:r>
          </a:p>
          <a:p>
            <a:r>
              <a:rPr lang="en-GB" sz="1000" dirty="0">
                <a:latin typeface="SassoonPrimaryInfant" pitchFamily="2" charset="0"/>
              </a:rPr>
              <a:t>Weekly spelling task (learning)</a:t>
            </a:r>
          </a:p>
          <a:p>
            <a:r>
              <a:rPr lang="en-GB" sz="1000" dirty="0">
                <a:latin typeface="SassoonPrimaryInfant" pitchFamily="2" charset="0"/>
              </a:rPr>
              <a:t>Weekly spelling assessment (test)</a:t>
            </a:r>
          </a:p>
          <a:p>
            <a:r>
              <a:rPr lang="en-GB" sz="1000">
                <a:latin typeface="SassoonPrimaryInfant" pitchFamily="2" charset="0"/>
              </a:rPr>
              <a:t>Marking</a:t>
            </a:r>
            <a:endParaRPr lang="en-GB" sz="1000" dirty="0">
              <a:latin typeface="SassoonPrimaryInfant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C7B72AF-DCDA-4388-9541-7F769F1DBF97}"/>
              </a:ext>
            </a:extLst>
          </p:cNvPr>
          <p:cNvSpPr txBox="1"/>
          <p:nvPr/>
        </p:nvSpPr>
        <p:spPr>
          <a:xfrm>
            <a:off x="551384" y="1268760"/>
            <a:ext cx="1080120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00" dirty="0">
                <a:solidFill>
                  <a:srgbClr val="000000"/>
                </a:solidFill>
                <a:latin typeface="SassoonPrimaryInfant" pitchFamily="2" charset="0"/>
              </a:rPr>
              <a:t>Link with MFL:</a:t>
            </a:r>
          </a:p>
          <a:p>
            <a:pPr lvl="0"/>
            <a:r>
              <a:rPr lang="en-GB" sz="1000" dirty="0">
                <a:solidFill>
                  <a:srgbClr val="000000"/>
                </a:solidFill>
                <a:latin typeface="SassoonPrimaryInfant" pitchFamily="2" charset="0"/>
              </a:rPr>
              <a:t>French speaking and listening</a:t>
            </a:r>
          </a:p>
          <a:p>
            <a:endParaRPr lang="en-GB" sz="1000" dirty="0"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GraphicsBasic">
  <a:themeElements>
    <a:clrScheme name="Custom 13">
      <a:dk1>
        <a:srgbClr val="000000"/>
      </a:dk1>
      <a:lt1>
        <a:srgbClr val="FFFFFF"/>
      </a:lt1>
      <a:dk2>
        <a:srgbClr val="172230"/>
      </a:dk2>
      <a:lt2>
        <a:srgbClr val="FFFFFF"/>
      </a:lt2>
      <a:accent1>
        <a:srgbClr val="FFE63B"/>
      </a:accent1>
      <a:accent2>
        <a:srgbClr val="46CB48"/>
      </a:accent2>
      <a:accent3>
        <a:srgbClr val="26F32F"/>
      </a:accent3>
      <a:accent4>
        <a:srgbClr val="36A7F7"/>
      </a:accent4>
      <a:accent5>
        <a:srgbClr val="2A84E8"/>
      </a:accent5>
      <a:accent6>
        <a:srgbClr val="6614BA"/>
      </a:accent6>
      <a:hlink>
        <a:srgbClr val="36A7F7"/>
      </a:hlink>
      <a:folHlink>
        <a:srgbClr val="36A7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68919_Spiral graphic_RVA_v3.potx" id="{57CC432B-EB1B-4F1B-9A28-75E94A9C45A2}" vid="{3B229FE6-90F8-4441-B783-7AE0C582D7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96887B9-7EB1-42AE-BA23-998122E586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4AC0FA-537C-4C77-B121-1B9E26F28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122266-5DAE-4DF4-B438-4FBA85BE95DE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16c05727-aa75-4e4a-9b5f-8a80a1165891"/>
    <ds:schemaRef ds:uri="71af3243-3dd4-4a8d-8c0d-dd76da1f02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Spiral graphic</Template>
  <TotalTime>0</TotalTime>
  <Words>308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SassoonPrimaryInfant</vt:lpstr>
      <vt:lpstr>Times</vt:lpstr>
      <vt:lpstr>BizGraphicsBasic</vt:lpstr>
      <vt:lpstr>Learning Journey: Vocabulary, Grammar and Punctuation Year 1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2020-02-03T12:13:27Z</dcterms:created>
  <dcterms:modified xsi:type="dcterms:W3CDTF">2020-08-21T12:40:14Z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