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SassoonPrimaryInfant" pitchFamily="2" charset="0"/>
              </a:rPr>
              <a:t>Learning Journey: Spelling Year 1</a:t>
            </a:r>
            <a:endParaRPr lang="en-US" dirty="0">
              <a:solidFill>
                <a:srgbClr val="FF0000"/>
              </a:solidFill>
              <a:latin typeface="SassoonPrimaryInfant" pitchFamily="2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09143" y="1436927"/>
            <a:ext cx="2086857" cy="303952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 smtClean="0">
                <a:latin typeface="SassoonPrimaryInfant" pitchFamily="2" charset="0"/>
              </a:rPr>
              <a:t>Developing word knowledge</a:t>
            </a:r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23791" y="2576819"/>
            <a:ext cx="1946579" cy="2761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 smtClean="0">
                <a:latin typeface="SassoonPrimaryInfant" pitchFamily="2" charset="0"/>
              </a:rPr>
              <a:t>Vowel digraphs and trigraphs</a:t>
            </a:r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23791" y="3499987"/>
            <a:ext cx="1800201" cy="304026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 smtClean="0">
                <a:latin typeface="SassoonPrimaryInfant" pitchFamily="2" charset="0"/>
              </a:rPr>
              <a:t>Adding endings to words</a:t>
            </a:r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11823" y="4077073"/>
            <a:ext cx="1296145" cy="288031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 smtClean="0">
                <a:latin typeface="SassoonPrimaryInfant" pitchFamily="2" charset="0"/>
              </a:rPr>
              <a:t>Syllables</a:t>
            </a:r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3"/>
            <a:ext cx="2161227" cy="288042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 smtClean="0">
                <a:latin typeface="SassoonPrimaryInfant" pitchFamily="2" charset="0"/>
              </a:rPr>
              <a:t>Phonemes and Consonant spellings</a:t>
            </a:r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39816" y="5445223"/>
            <a:ext cx="1512168" cy="30299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 smtClean="0">
                <a:latin typeface="SassoonPrimaryInfant" pitchFamily="2" charset="0"/>
              </a:rPr>
              <a:t>Phonic knowledge</a:t>
            </a:r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9856" y="5928995"/>
            <a:ext cx="792088" cy="3083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 smtClean="0">
                <a:latin typeface="SassoonPrimaryInfant" pitchFamily="2" charset="0"/>
              </a:rPr>
              <a:t>Reading</a:t>
            </a:r>
            <a:endParaRPr lang="en-US" sz="1100" dirty="0">
              <a:latin typeface="SassoonPrimaryInfant" pitchFamily="2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980727"/>
            <a:ext cx="3703240" cy="117072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Adding the prefix –un (unhappy)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Compound words (football)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Common exception words including: the, a, do, to, today, of, said, says, are, were, was, is, his, has, I, you, your, they, be, he, me, she, we, no, go, so, by, my, here, there, where, love, come, some, one, once, ask, friend, school, put, push, pull, full, house, our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204864"/>
            <a:ext cx="3035028" cy="86409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a</a:t>
            </a:r>
            <a:r>
              <a:rPr lang="en-US" sz="1000" dirty="0" smtClean="0">
                <a:latin typeface="SassoonPrimaryInfant" pitchFamily="2" charset="0"/>
              </a:rPr>
              <a:t>i, oi, ay, oy, ar, ee, ea (sea), ea (head), er, ir, ur, oo (zoo), oo (foot), oa, oe, ou, ow (now), ow (snow), ue, ew, ie (pie), ie (field), or, aw, au,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a_e, e_e, i_e, o_e, u_e, igh, ore, air, ear (dear), ear (bear), are (care)</a:t>
            </a:r>
            <a:endParaRPr lang="en-US" sz="1000" dirty="0">
              <a:latin typeface="SassoonPrimaryInfant" pitchFamily="2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60577"/>
            <a:ext cx="3047728" cy="77247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Plurals: s and es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Verbs: ing, ed and er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Adjectives: er and 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Adding 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248128" y="3933056"/>
            <a:ext cx="2886200" cy="43204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Identify syllables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Dividing spoken words into syllables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536159" y="4293096"/>
            <a:ext cx="3959943" cy="10811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f</a:t>
            </a:r>
            <a:r>
              <a:rPr lang="en-US" sz="1000" dirty="0" smtClean="0">
                <a:latin typeface="SassoonPrimaryInfant" pitchFamily="2" charset="0"/>
              </a:rPr>
              <a:t>. l, s, z and k (spelt ff, ll, ss, zz and ck) off, well, miss, buzz, 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n</a:t>
            </a:r>
            <a:r>
              <a:rPr lang="en-US" sz="1000" dirty="0" smtClean="0">
                <a:latin typeface="SassoonPrimaryInfant" pitchFamily="2" charset="0"/>
              </a:rPr>
              <a:t> (nk) bank, think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t</a:t>
            </a:r>
            <a:r>
              <a:rPr lang="en-US" sz="1000" dirty="0" smtClean="0">
                <a:latin typeface="SassoonPrimaryInfant" pitchFamily="2" charset="0"/>
              </a:rPr>
              <a:t>ch  catch, fetch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v</a:t>
            </a:r>
            <a:r>
              <a:rPr lang="en-US" sz="1000" dirty="0" smtClean="0">
                <a:latin typeface="SassoonPrimaryInfant" pitchFamily="2" charset="0"/>
              </a:rPr>
              <a:t>  (ve) have, live, give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p</a:t>
            </a:r>
            <a:r>
              <a:rPr lang="en-US" sz="1000" dirty="0" smtClean="0">
                <a:latin typeface="SassoonPrimaryInfant" pitchFamily="2" charset="0"/>
              </a:rPr>
              <a:t>h (f) dolphin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k</a:t>
            </a:r>
            <a:r>
              <a:rPr lang="en-US" sz="1000" dirty="0" smtClean="0">
                <a:latin typeface="SassoonPrimaryInfant" pitchFamily="2" charset="0"/>
              </a:rPr>
              <a:t> (k not c) skin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374228"/>
            <a:ext cx="3816920" cy="71906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SassoonPrimaryInfant" pitchFamily="2" charset="0"/>
              </a:rPr>
              <a:t>Recognise </a:t>
            </a:r>
            <a:r>
              <a:rPr lang="en-US" sz="1000" dirty="0" smtClean="0">
                <a:latin typeface="SassoonPrimaryInfant" pitchFamily="2" charset="0"/>
              </a:rPr>
              <a:t>the letters of the alphabet and 40</a:t>
            </a:r>
            <a:r>
              <a:rPr lang="en-US" sz="1000" dirty="0">
                <a:latin typeface="SassoonPrimaryInfant" pitchFamily="2" charset="0"/>
              </a:rPr>
              <a:t>+ </a:t>
            </a:r>
            <a:r>
              <a:rPr lang="en-US" sz="1000" dirty="0" smtClean="0">
                <a:latin typeface="SassoonPrimaryInfant" pitchFamily="2" charset="0"/>
              </a:rPr>
              <a:t>phonemes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Recognise initial phonemes and segment spoken words</a:t>
            </a:r>
            <a:endParaRPr lang="en-US" sz="10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Blend phonemes and cvc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Decode common words</a:t>
            </a:r>
            <a:endParaRPr lang="en-US" sz="1000" dirty="0">
              <a:latin typeface="SassoonPrimaryInfant" pitchFamily="2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6093294"/>
            <a:ext cx="4659684" cy="72080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‘Developing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Reading and understanding the meaning of an increasing number of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SassoonPrimaryInfant" pitchFamily="2" charset="0"/>
              </a:rPr>
              <a:t>Read and re-read a wide variety of texts including </a:t>
            </a:r>
            <a:r>
              <a:rPr lang="en-US" sz="1000" dirty="0">
                <a:latin typeface="SassoonPrimaryInfant" pitchFamily="2" charset="0"/>
              </a:rPr>
              <a:t>rhymes, stories, non-fiction, poetry, traditional tales, fairy stories and plays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5400" y="5331645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R</a:t>
            </a:r>
            <a:r>
              <a:rPr lang="en-GB" sz="1000" dirty="0" smtClean="0">
                <a:latin typeface="SassoonPrimaryInfant" pitchFamily="2" charset="0"/>
              </a:rPr>
              <a:t>oots: 1 - 4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5400" y="4766631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SassoonPrimaryInfant" pitchFamily="2" charset="0"/>
              </a:rPr>
              <a:t>Phonics:</a:t>
            </a:r>
          </a:p>
          <a:p>
            <a:r>
              <a:rPr lang="en-GB" sz="1000" dirty="0" smtClean="0">
                <a:latin typeface="SassoonPrimaryInfant" pitchFamily="2" charset="0"/>
              </a:rPr>
              <a:t>Books: 1 - 3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5400" y="4221703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SassoonPrimaryInfant" pitchFamily="2" charset="0"/>
              </a:rPr>
              <a:t>Partner Practice:</a:t>
            </a:r>
          </a:p>
          <a:p>
            <a:r>
              <a:rPr lang="en-GB" sz="1000" dirty="0" smtClean="0">
                <a:latin typeface="SassoonPrimaryInfant" pitchFamily="2" charset="0"/>
              </a:rPr>
              <a:t>Books: 1 - 8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5400" y="3638183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SassoonPrimaryInfant" pitchFamily="2" charset="0"/>
              </a:rPr>
              <a:t>Reading:</a:t>
            </a:r>
          </a:p>
          <a:p>
            <a:r>
              <a:rPr lang="en-GB" sz="1000" dirty="0" smtClean="0">
                <a:latin typeface="SassoonPrimaryInfant" pitchFamily="2" charset="0"/>
              </a:rPr>
              <a:t>Wings 2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232" y="2501063"/>
            <a:ext cx="1584176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Success For All (SFA):</a:t>
            </a:r>
            <a:endParaRPr lang="en-GB" sz="1000" b="1" dirty="0">
              <a:latin typeface="SassoonPrimaryInfant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264" y="2992678"/>
            <a:ext cx="1296144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SassoonPrimaryInfant" pitchFamily="2" charset="0"/>
              </a:rPr>
              <a:t>Roots: KS1 school spelling programme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4264" y="5896659"/>
            <a:ext cx="2017360" cy="8617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 smtClean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 smtClean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 smtClean="0">
                <a:latin typeface="SassoonPrimaryInfant" pitchFamily="2" charset="0"/>
              </a:rPr>
              <a:t>Marking (corrections)</a:t>
            </a:r>
            <a:endParaRPr lang="en-GB" sz="1000" dirty="0">
              <a:latin typeface="SassoonPrimaryInfan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122266-5DAE-4DF4-B438-4FBA85BE95D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447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Spelling Year 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2020-08-21T12:21:56Z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