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879" autoAdjust="0"/>
  </p:normalViewPr>
  <p:slideViewPr>
    <p:cSldViewPr>
      <p:cViewPr varScale="1">
        <p:scale>
          <a:sx n="116" d="100"/>
          <a:sy n="116" d="100"/>
        </p:scale>
        <p:origin x="336" y="84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=""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=""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=""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=""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=""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=""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=""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=""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=""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=""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=""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=""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=""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=""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=""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=""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=""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=""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=""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=""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=""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=""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=""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=""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=""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=""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=""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=""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=""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=""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=""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=""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=""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=""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=""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=""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=""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=""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=""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=""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=""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=""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=""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=""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=""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=""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=""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=""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=""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=""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=""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=""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=""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=""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=""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=""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=""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=""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=""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=""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=""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=""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=""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=""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=""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=""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=""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=""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=""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=""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SassoonPrimaryInfant" pitchFamily="2" charset="0"/>
              </a:rPr>
              <a:t>Learning Journey: Spoken Language And Drama Years 5 and 6</a:t>
            </a:r>
            <a:endParaRPr lang="en-US" dirty="0">
              <a:solidFill>
                <a:srgbClr val="7030A0"/>
              </a:solidFill>
              <a:latin typeface="SassoonPrimaryInfant" pitchFamily="2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074553" y="1605181"/>
            <a:ext cx="1877432" cy="311650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1200" dirty="0" smtClean="0">
                <a:latin typeface="SassoonPrimaryInfant" pitchFamily="2" charset="0"/>
              </a:rPr>
              <a:t>Evaluate and </a:t>
            </a:r>
            <a:r>
              <a:rPr lang="en-US" sz="1200" dirty="0" smtClean="0">
                <a:latin typeface="SassoonPrimaryInfant" pitchFamily="2" charset="0"/>
              </a:rPr>
              <a:t>respond</a:t>
            </a:r>
            <a:endParaRPr lang="en-US" sz="1200" dirty="0">
              <a:latin typeface="SassoonPrimaryInfant" pitchFamily="2" charset="0"/>
            </a:endParaRPr>
          </a:p>
          <a:p>
            <a:endParaRPr lang="en-US" sz="2000" dirty="0">
              <a:latin typeface="SassoonPrimaryInfan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791745" y="2920109"/>
            <a:ext cx="2378625" cy="269248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1200" dirty="0">
                <a:latin typeface="SassoonPrimaryInfant" pitchFamily="2" charset="0"/>
              </a:rPr>
              <a:t>Perform, </a:t>
            </a:r>
            <a:r>
              <a:rPr lang="en-US" sz="1200" dirty="0" smtClean="0">
                <a:latin typeface="SassoonPrimaryInfant" pitchFamily="2" charset="0"/>
              </a:rPr>
              <a:t>explore </a:t>
            </a:r>
            <a:r>
              <a:rPr lang="en-US" sz="1200" dirty="0">
                <a:latin typeface="SassoonPrimaryInfant" pitchFamily="2" charset="0"/>
              </a:rPr>
              <a:t>and </a:t>
            </a:r>
            <a:r>
              <a:rPr lang="en-US" sz="1200" dirty="0" smtClean="0">
                <a:latin typeface="SassoonPrimaryInfant" pitchFamily="2" charset="0"/>
              </a:rPr>
              <a:t>improvise</a:t>
            </a:r>
            <a:endParaRPr lang="en-US" sz="1200" dirty="0">
              <a:latin typeface="SassoonPrimaryInfant" pitchFamily="2" charset="0"/>
            </a:endParaRPr>
          </a:p>
          <a:p>
            <a:endParaRPr lang="en-US" sz="2000" dirty="0">
              <a:solidFill>
                <a:schemeClr val="accent6">
                  <a:lumMod val="40000"/>
                  <a:lumOff val="60000"/>
                </a:schemeClr>
              </a:solidFill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 rot="10800000" flipV="1">
            <a:off x="4295800" y="3291050"/>
            <a:ext cx="1874570" cy="499001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6"/>
                </a:solidFill>
                <a:latin typeface="SassoonPrimaryInfant" pitchFamily="2" charset="0"/>
              </a:rPr>
              <a:t>.</a:t>
            </a:r>
            <a:endParaRPr lang="en-US" sz="1800" dirty="0">
              <a:solidFill>
                <a:schemeClr val="accent6"/>
              </a:solidFill>
              <a:latin typeface="SassoonPrimaryInfant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55839" y="4192635"/>
            <a:ext cx="1008113" cy="311651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1200" dirty="0">
                <a:latin typeface="SassoonPrimaryInfant" pitchFamily="2" charset="0"/>
              </a:rPr>
              <a:t>Explain</a:t>
            </a:r>
          </a:p>
          <a:p>
            <a:endParaRPr lang="en-US" sz="1800" dirty="0">
              <a:latin typeface="SassoonPrimaryInfant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793976" y="4869160"/>
            <a:ext cx="797968" cy="310666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SassoonPrimaryInfant" pitchFamily="2" charset="0"/>
              </a:rPr>
              <a:t>Recite</a:t>
            </a:r>
          </a:p>
          <a:p>
            <a:endParaRPr lang="en-US" sz="1800" dirty="0">
              <a:latin typeface="SassoonPrimaryInfant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95799" y="5418841"/>
            <a:ext cx="1512169" cy="315751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dirty="0" smtClean="0">
                <a:latin typeface="SassoonPrimaryInfant" pitchFamily="2" charset="0"/>
              </a:rPr>
              <a:t>Compose </a:t>
            </a:r>
            <a:r>
              <a:rPr lang="en-US" dirty="0">
                <a:latin typeface="SassoonPrimaryInfant" pitchFamily="2" charset="0"/>
              </a:rPr>
              <a:t>and </a:t>
            </a:r>
            <a:r>
              <a:rPr lang="en-US" dirty="0" smtClean="0">
                <a:latin typeface="SassoonPrimaryInfant" pitchFamily="2" charset="0"/>
              </a:rPr>
              <a:t>create</a:t>
            </a:r>
            <a:endParaRPr lang="en-US" dirty="0">
              <a:latin typeface="SassoonPrimaryInfant" pitchFamily="2" charset="0"/>
            </a:endParaRPr>
          </a:p>
          <a:p>
            <a:endParaRPr lang="en-US" sz="1800" dirty="0">
              <a:solidFill>
                <a:schemeClr val="accent6">
                  <a:lumMod val="40000"/>
                  <a:lumOff val="60000"/>
                </a:schemeClr>
              </a:solidFill>
              <a:latin typeface="SassoonPrimaryInfant" pitchFamily="2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439816" y="5973607"/>
            <a:ext cx="1296144" cy="305988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dirty="0" smtClean="0">
                <a:latin typeface="SassoonPrimaryInfant" pitchFamily="2" charset="0"/>
              </a:rPr>
              <a:t>Listen and </a:t>
            </a:r>
            <a:r>
              <a:rPr lang="en-US" dirty="0">
                <a:latin typeface="SassoonPrimaryInfant" pitchFamily="2" charset="0"/>
              </a:rPr>
              <a:t>d</a:t>
            </a:r>
            <a:r>
              <a:rPr lang="en-US" dirty="0" smtClean="0">
                <a:latin typeface="SassoonPrimaryInfant" pitchFamily="2" charset="0"/>
              </a:rPr>
              <a:t>iscuss</a:t>
            </a:r>
            <a:endParaRPr lang="en-US" dirty="0">
              <a:latin typeface="SassoonPrimaryInfant" pitchFamily="2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52184" y="764703"/>
            <a:ext cx="4287416" cy="102195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>
                <a:latin typeface="SassoonPrimaryInfant" pitchFamily="2" charset="0"/>
              </a:rPr>
              <a:t>Participate as a member of an audience </a:t>
            </a:r>
            <a:r>
              <a:rPr lang="en-US" sz="750" dirty="0" smtClean="0">
                <a:latin typeface="SassoonPrimaryInfant" pitchFamily="2" charset="0"/>
              </a:rPr>
              <a:t>for live productions (theatre in school/visit to the theatre) and performances (worships</a:t>
            </a:r>
            <a:r>
              <a:rPr lang="en-US" sz="750" dirty="0">
                <a:latin typeface="SassoonPrimaryInfant" pitchFamily="2" charset="0"/>
              </a:rPr>
              <a:t>, </a:t>
            </a:r>
            <a:r>
              <a:rPr lang="en-US" sz="750" dirty="0" smtClean="0">
                <a:latin typeface="SassoonPrimaryInfant" pitchFamily="2" charset="0"/>
              </a:rPr>
              <a:t>productions, visiting/ peer musical productions)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Discuss and evaluate how authors use language, including figurative language, considering he impact on the reader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Compare the way they play a role with others who play other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Evaluate the impact of dramatic techniques they have chosen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Understand why an actor has made particular choices about the way they perform a part</a:t>
            </a:r>
            <a:endParaRPr lang="en-US" sz="75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 smtClean="0">
              <a:latin typeface="SassoonPrimaryInfant" pitchFamily="2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328248" y="1665276"/>
            <a:ext cx="3711352" cy="23397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>
                <a:latin typeface="SassoonPrimaryInfant" pitchFamily="2" charset="0"/>
              </a:rPr>
              <a:t>Perform </a:t>
            </a:r>
            <a:r>
              <a:rPr lang="en-US" sz="750" dirty="0" smtClean="0">
                <a:latin typeface="SassoonPrimaryInfant" pitchFamily="2" charset="0"/>
              </a:rPr>
              <a:t>poems and play scripts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Make formal presentations using notes where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Perform their own compositions to a range of audiences, using appropriate intonation, volume and movement so that the meaning is clear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Take </a:t>
            </a:r>
            <a:r>
              <a:rPr lang="en-US" sz="750" dirty="0">
                <a:latin typeface="SassoonPrimaryInfant" pitchFamily="2" charset="0"/>
              </a:rPr>
              <a:t>on </a:t>
            </a:r>
            <a:r>
              <a:rPr lang="en-US" sz="750" dirty="0" smtClean="0">
                <a:latin typeface="SassoonPrimaryInfant" pitchFamily="2" charset="0"/>
              </a:rPr>
              <a:t>roles, </a:t>
            </a:r>
            <a:r>
              <a:rPr lang="en-US" sz="750" dirty="0">
                <a:latin typeface="SassoonPrimaryInfant" pitchFamily="2" charset="0"/>
              </a:rPr>
              <a:t>perform (act, sing, play) </a:t>
            </a:r>
            <a:r>
              <a:rPr lang="en-US" sz="750" dirty="0" smtClean="0">
                <a:latin typeface="SassoonPrimaryInfant" pitchFamily="2" charset="0"/>
              </a:rPr>
              <a:t>parts, lead </a:t>
            </a:r>
            <a:r>
              <a:rPr lang="en-US" sz="750" dirty="0">
                <a:latin typeface="SassoonPrimaryInfant" pitchFamily="2" charset="0"/>
              </a:rPr>
              <a:t>in school </a:t>
            </a:r>
            <a:r>
              <a:rPr lang="en-US" sz="750" dirty="0" smtClean="0">
                <a:latin typeface="SassoonPrimaryInfant" pitchFamily="2" charset="0"/>
              </a:rPr>
              <a:t>worship (Y5: Easter, Y6: Harvest, Christingle, Carol Concert and leavers)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Perform/lead </a:t>
            </a:r>
            <a:r>
              <a:rPr lang="en-US" sz="750" dirty="0">
                <a:latin typeface="SassoonPrimaryInfant" pitchFamily="2" charset="0"/>
              </a:rPr>
              <a:t>in a whole Key Stage </a:t>
            </a:r>
            <a:r>
              <a:rPr lang="en-US" sz="750" dirty="0" smtClean="0">
                <a:latin typeface="SassoonPrimaryInfant" pitchFamily="2" charset="0"/>
              </a:rPr>
              <a:t>Christmas production</a:t>
            </a:r>
            <a:endParaRPr lang="en-US" sz="75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Perform/lead </a:t>
            </a:r>
            <a:r>
              <a:rPr lang="en-US" sz="750" dirty="0">
                <a:latin typeface="SassoonPrimaryInfant" pitchFamily="2" charset="0"/>
              </a:rPr>
              <a:t>in a drama/dance </a:t>
            </a:r>
            <a:r>
              <a:rPr lang="en-US" sz="750" dirty="0" smtClean="0">
                <a:latin typeface="SassoonPrimaryInfant" pitchFamily="2" charset="0"/>
              </a:rPr>
              <a:t>Spring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Use techniques that help the audience to share the mood of a drama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Experiment with dramatic techniques like freeze, levels, positioning, pause and pace to portray a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Explore characters from different times and cultures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Know what their character would do and say in all kinds of 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Play characters which are believable and consistent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Use accent or dialect words which are appropriate to a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Pronounce mathematical vocabulary correctly and confidently includin</a:t>
            </a:r>
            <a:r>
              <a:rPr lang="en-US" sz="800" dirty="0" smtClean="0">
                <a:latin typeface="SassoonPrimaryInfant" pitchFamily="2" charset="0"/>
              </a:rPr>
              <a:t>g the vocabulary of numbers, factors, multiple, square and cube numbers</a:t>
            </a: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654100"/>
            <a:ext cx="119484" cy="457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33056"/>
            <a:ext cx="4562648" cy="10801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Explain and discuss their understanding of what they have read, including through formal presentations and debates (pairs, groups, class), maintaining a focus on the topic and using notes where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Identify, describe and represent the position of a shape following a reflection or translation, using the appropriate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Describe the properties of shapes and explain how unknown angles can be derived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Describe positions on the full coordinates grid (four quadrants)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Report and present findings from enquiries, including conclusions, casual relationships and explanations of and degree of trust in results, in oral and written forms such as displays and presentations</a:t>
            </a:r>
            <a:endParaRPr lang="en-US" sz="750" dirty="0">
              <a:latin typeface="SassoonPrimaryInfant" pitchFamily="2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21152" y="5013177"/>
            <a:ext cx="2880320" cy="405664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Prepare poems and play scripts to read aloud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Use intonation, tone, volume and action to show understanding</a:t>
            </a:r>
            <a:endParaRPr lang="en-US" sz="750" dirty="0">
              <a:latin typeface="SassoonPrimaryInfant" pitchFamily="2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032104" y="5374229"/>
            <a:ext cx="4320480" cy="5702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Initiate ideas and work with others to create a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Work with others to refine and develop a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Ask specific and increasingly reasoned questions to improve understanding of a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=""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891117"/>
            <a:ext cx="5235748" cy="85025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Listen to, read and discuss an increasingly wide range of fiction, poetry, plays, non-fiction and reference/text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Participate in discussions about books, building on their own and others’ ideas and challenging views courteously with increasingly clear 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Identify and discuss themes and conventions in and across a wide range of writing with 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SassoonPrimaryInfant" pitchFamily="2" charset="0"/>
              </a:rPr>
              <a:t>Use relevant scientific language and illustrations to discuss, communicate and justify their scientific ideas, separating opinion form fact, and talk about how scientific ideas have developed over time</a:t>
            </a:r>
            <a:endParaRPr lang="en-US" sz="750" dirty="0">
              <a:latin typeface="SassoonPrimaryInfant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5400" y="4077072"/>
            <a:ext cx="17281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SassoonPrimaryInfant" pitchFamily="2" charset="0"/>
              </a:rPr>
              <a:t>Link with MFL: Listening and Speaking: French </a:t>
            </a:r>
            <a:endParaRPr lang="en-GB" sz="1200" dirty="0">
              <a:solidFill>
                <a:schemeClr val="tx1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122266-5DAE-4DF4-B438-4FBA85BE95DE}">
  <ds:schemaRefs>
    <ds:schemaRef ds:uri="http://www.w3.org/XML/1998/namespace"/>
    <ds:schemaRef ds:uri="http://purl.org/dc/dcmitype/"/>
    <ds:schemaRef ds:uri="16c05727-aa75-4e4a-9b5f-8a80a1165891"/>
    <ds:schemaRef ds:uri="http://schemas.microsoft.com/office/2006/documentManagement/types"/>
    <ds:schemaRef ds:uri="71af3243-3dd4-4a8d-8c0d-dd76da1f02a5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546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Spoken Language And Drama Years 5 and 6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2020-04-28T13:31:54Z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