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0879" autoAdjust="0"/>
  </p:normalViewPr>
  <p:slideViewPr>
    <p:cSldViewPr>
      <p:cViewPr varScale="1">
        <p:scale>
          <a:sx n="116" d="100"/>
          <a:sy n="116" d="100"/>
        </p:scale>
        <p:origin x="336" y="84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3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6"/>
            <a:ext cx="4991947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3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xmlns="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xmlns="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xmlns="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xmlns="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xmlns="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xmlns="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xmlns="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xmlns="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xmlns="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xmlns="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xmlns="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xmlns="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xmlns="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xmlns="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xmlns="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xmlns="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xmlns="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xmlns="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xmlns="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xmlns="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xmlns="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xmlns="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xmlns="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xmlns="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xmlns="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xmlns="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xmlns="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xmlns="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xmlns="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xmlns="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xmlns="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xmlns="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xmlns="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xmlns="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xmlns="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xmlns="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xmlns="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xmlns="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xmlns="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xmlns="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xmlns="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xmlns="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xmlns="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xmlns="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xmlns="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xmlns="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xmlns="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xmlns="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xmlns="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xmlns="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xmlns="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xmlns="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xmlns="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xmlns="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xmlns="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xmlns="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xmlns="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xmlns="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xmlns="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xmlns="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xmlns="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xmlns="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xmlns="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xmlns="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xmlns="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xmlns="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xmlns="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xmlns="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xmlns="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xmlns="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xmlns="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xmlns="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xmlns="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SassoonPrimaryInfant" pitchFamily="2" charset="0"/>
              </a:rPr>
              <a:t>Learning Journey: Spoken Language And Drama Years 3 and 4</a:t>
            </a:r>
            <a:endParaRPr lang="en-US" dirty="0">
              <a:solidFill>
                <a:srgbClr val="00B050"/>
              </a:solidFill>
              <a:latin typeface="SassoonPrimaryInfant" pitchFamily="2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074552" y="1556793"/>
            <a:ext cx="1877431" cy="36003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200" dirty="0" smtClean="0">
                <a:latin typeface="SassoonPrimaryInfant" pitchFamily="2" charset="0"/>
              </a:rPr>
              <a:t>Evaluate and </a:t>
            </a:r>
            <a:r>
              <a:rPr lang="en-US" sz="1200" dirty="0" smtClean="0">
                <a:latin typeface="SassoonPrimaryInfant" pitchFamily="2" charset="0"/>
              </a:rPr>
              <a:t>respond</a:t>
            </a:r>
            <a:endParaRPr lang="en-US" sz="1200" dirty="0">
              <a:latin typeface="SassoonPrimaryInfant" pitchFamily="2" charset="0"/>
            </a:endParaRPr>
          </a:p>
          <a:p>
            <a:endParaRPr lang="en-US" sz="2000" dirty="0">
              <a:latin typeface="SassoonPrimaryInfant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791745" y="2576818"/>
            <a:ext cx="2378625" cy="924189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assoonPrimaryInfant" pitchFamily="2" charset="0"/>
              </a:rPr>
              <a:t>i</a:t>
            </a:r>
            <a:endParaRPr lang="en-US" sz="2000" dirty="0">
              <a:solidFill>
                <a:schemeClr val="accent6">
                  <a:lumMod val="40000"/>
                  <a:lumOff val="60000"/>
                </a:schemeClr>
              </a:solidFill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 rot="10800000" flipV="1">
            <a:off x="3965358" y="3003747"/>
            <a:ext cx="2095818" cy="353245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200" dirty="0">
                <a:latin typeface="SassoonPrimaryInfant" pitchFamily="2" charset="0"/>
              </a:rPr>
              <a:t>Perform, </a:t>
            </a:r>
            <a:r>
              <a:rPr lang="en-US" sz="1200" dirty="0" smtClean="0">
                <a:latin typeface="SassoonPrimaryInfant" pitchFamily="2" charset="0"/>
              </a:rPr>
              <a:t>explore </a:t>
            </a:r>
            <a:r>
              <a:rPr lang="en-US" sz="1200" dirty="0">
                <a:latin typeface="SassoonPrimaryInfant" pitchFamily="2" charset="0"/>
              </a:rPr>
              <a:t>and </a:t>
            </a:r>
            <a:r>
              <a:rPr lang="en-US" sz="1200" dirty="0" smtClean="0">
                <a:latin typeface="SassoonPrimaryInfant" pitchFamily="2" charset="0"/>
              </a:rPr>
              <a:t>improvise</a:t>
            </a:r>
            <a:endParaRPr lang="en-US" sz="1200" dirty="0">
              <a:latin typeface="SassoonPrimaryInfant" pitchFamily="2" charset="0"/>
            </a:endParaRPr>
          </a:p>
          <a:p>
            <a:endParaRPr lang="en-US" sz="1800" dirty="0">
              <a:solidFill>
                <a:schemeClr val="accent6"/>
              </a:solidFill>
              <a:latin typeface="SassoonPrimaryInfant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439815" y="4160993"/>
            <a:ext cx="1368153" cy="343293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1200" dirty="0">
                <a:latin typeface="SassoonPrimaryInfant" pitchFamily="2" charset="0"/>
              </a:rPr>
              <a:t>Explain</a:t>
            </a:r>
          </a:p>
          <a:p>
            <a:endParaRPr lang="en-US" sz="1800" dirty="0">
              <a:latin typeface="SassoonPrimaryInfant" pitchFamily="2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583832" y="4797152"/>
            <a:ext cx="1080120" cy="335478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dirty="0">
                <a:latin typeface="SassoonPrimaryInfant" pitchFamily="2" charset="0"/>
              </a:rPr>
              <a:t>Recite</a:t>
            </a:r>
          </a:p>
          <a:p>
            <a:endParaRPr lang="en-US" sz="1800" dirty="0">
              <a:latin typeface="SassoonPrimaryInfant" pitchFamily="2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3792" y="5429482"/>
            <a:ext cx="1728191" cy="309096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dirty="0" smtClean="0">
                <a:latin typeface="SassoonPrimaryInfant" pitchFamily="2" charset="0"/>
              </a:rPr>
              <a:t>Compose </a:t>
            </a:r>
            <a:r>
              <a:rPr lang="en-US" dirty="0">
                <a:latin typeface="SassoonPrimaryInfant" pitchFamily="2" charset="0"/>
              </a:rPr>
              <a:t>and </a:t>
            </a:r>
            <a:r>
              <a:rPr lang="en-US" dirty="0" smtClean="0">
                <a:latin typeface="SassoonPrimaryInfant" pitchFamily="2" charset="0"/>
              </a:rPr>
              <a:t>create</a:t>
            </a:r>
            <a:endParaRPr lang="en-US" dirty="0">
              <a:latin typeface="SassoonPrimaryInfant" pitchFamily="2" charset="0"/>
            </a:endParaRPr>
          </a:p>
          <a:p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  <a:latin typeface="SassoonPrimaryInfant" pitchFamily="2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439815" y="6021288"/>
            <a:ext cx="1440159" cy="288355"/>
          </a:xfrm>
          <a:solidFill>
            <a:schemeClr val="bg1"/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dirty="0" smtClean="0">
                <a:latin typeface="SassoonPrimaryInfant" pitchFamily="2" charset="0"/>
              </a:rPr>
              <a:t>Listen and </a:t>
            </a:r>
            <a:r>
              <a:rPr lang="en-US" dirty="0">
                <a:latin typeface="SassoonPrimaryInfant" pitchFamily="2" charset="0"/>
              </a:rPr>
              <a:t>d</a:t>
            </a:r>
            <a:r>
              <a:rPr lang="en-US" dirty="0" smtClean="0">
                <a:latin typeface="SassoonPrimaryInfant" pitchFamily="2" charset="0"/>
              </a:rPr>
              <a:t>iscuss</a:t>
            </a:r>
            <a:endParaRPr lang="en-US" dirty="0">
              <a:latin typeface="SassoonPrimaryInfant" pitchFamily="2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66433"/>
            <a:ext cx="3775248" cy="51486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Participate as a member of an audience (theatre, worships, productions) at and out of </a:t>
            </a:r>
            <a:r>
              <a:rPr lang="en-US" sz="800" dirty="0" smtClean="0">
                <a:latin typeface="SassoonPrimaryInfant" pitchFamily="2" charset="0"/>
              </a:rPr>
              <a:t>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Evaluate how their voice and movement worked together to create drama</a:t>
            </a:r>
            <a:endParaRPr lang="en-US" sz="8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 smtClean="0">
              <a:latin typeface="SassoonPrimaryInfant" pitchFamily="2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888530" y="1916830"/>
            <a:ext cx="4151070" cy="227513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Perform </a:t>
            </a:r>
            <a:r>
              <a:rPr lang="en-US" sz="800" dirty="0" smtClean="0">
                <a:latin typeface="SassoonPrimaryInfant" pitchFamily="2" charset="0"/>
              </a:rPr>
              <a:t>poems and play scripts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Explore and develop their ideas in a 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‘Become’ </a:t>
            </a:r>
            <a:r>
              <a:rPr lang="en-US" sz="800" dirty="0">
                <a:latin typeface="SassoonPrimaryInfant" pitchFamily="2" charset="0"/>
              </a:rPr>
              <a:t>a </a:t>
            </a:r>
            <a:r>
              <a:rPr lang="en-US" sz="800" dirty="0" smtClean="0">
                <a:latin typeface="SassoonPrimaryInfant" pitchFamily="2" charset="0"/>
              </a:rPr>
              <a:t>character and act as the character would in any given situation, including using their voice and movement to convey the character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Think about where to stand so that the audience can see and hear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Identify and talk about drama techniques used to interest and audience (freeze or slow motion, accents, positioning) to make an audience experience a particular feeling or covey meaning</a:t>
            </a:r>
            <a:endParaRPr lang="en-US" sz="8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Take on roles and perform (act, sing, play) parts in school </a:t>
            </a:r>
            <a:r>
              <a:rPr lang="en-US" sz="800" dirty="0" smtClean="0">
                <a:latin typeface="SassoonPrimaryInfant" pitchFamily="2" charset="0"/>
              </a:rPr>
              <a:t>worship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Perform </a:t>
            </a:r>
            <a:r>
              <a:rPr lang="en-US" sz="800" dirty="0">
                <a:latin typeface="SassoonPrimaryInfant" pitchFamily="2" charset="0"/>
              </a:rPr>
              <a:t>in a whole Key Stage </a:t>
            </a:r>
            <a:r>
              <a:rPr lang="en-US" sz="800" dirty="0" smtClean="0">
                <a:latin typeface="SassoonPrimaryInfant" pitchFamily="2" charset="0"/>
              </a:rPr>
              <a:t>Christmas production</a:t>
            </a:r>
            <a:endParaRPr lang="en-US" sz="8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Perform in a drama/dance </a:t>
            </a:r>
            <a:r>
              <a:rPr lang="en-US" sz="800" dirty="0" smtClean="0">
                <a:latin typeface="SassoonPrimaryInfant" pitchFamily="2" charset="0"/>
              </a:rPr>
              <a:t>Spring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Explore action and language to create a mood for an audience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Research a role they will play</a:t>
            </a:r>
            <a:endParaRPr lang="en-US" sz="8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aloud their writing </a:t>
            </a:r>
            <a:r>
              <a:rPr lang="en-US" sz="800" dirty="0" smtClean="0">
                <a:latin typeface="SassoonPrimaryInfant" pitchFamily="2" charset="0"/>
              </a:rPr>
              <a:t>to a group or class using appropriate intonation and </a:t>
            </a:r>
            <a:r>
              <a:rPr lang="en-US" sz="800" dirty="0">
                <a:latin typeface="SassoonPrimaryInfant" pitchFamily="2" charset="0"/>
              </a:rPr>
              <a:t>volume </a:t>
            </a:r>
            <a:r>
              <a:rPr lang="en-US" sz="800" dirty="0" smtClean="0">
                <a:latin typeface="SassoonPrimaryInfant" pitchFamily="2" charset="0"/>
              </a:rPr>
              <a:t>so the meaning is clear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Make a clear spoken report on findings from scientific enquiries</a:t>
            </a:r>
            <a:endParaRPr lang="en-US" sz="8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latin typeface="SassoonPrimaryInfant" pitchFamily="2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xmlns="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654100"/>
            <a:ext cx="119484" cy="4571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xmlns="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536160" y="4191962"/>
            <a:ext cx="4320480" cy="46117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Describe positions on a 2D grid as coordinates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Describe movements between positions as translations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Ask relevant scientific questions and use different types of scientific enquiries to answer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 smtClean="0">
              <a:latin typeface="SassoonPrimaryInfant" pitchFamily="2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xmlns="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366000" y="4742357"/>
            <a:ext cx="4562648" cy="34282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Prepare poems and play scripts to read aloud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Use intonation, tone, volume and action to show basic understanding</a:t>
            </a: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032104" y="5085184"/>
            <a:ext cx="4320480" cy="93610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Work with others to create a drama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Compose and rehearse sentences orally (including dialogue) progressively building a varied vocabulary and an increasing range of sentence structures (Appendix 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Create and develop a role for a situation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Estimate, read, record and compare language relating to time and shape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Ask questions to improve understanding of a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xmlns="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6021288"/>
            <a:ext cx="5163740" cy="72008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Listen to and discuss fiction, poetry, plays, non-fiction and reference/textbooks books discussing words and increasingly complex phrases that capture interest and imagination</a:t>
            </a:r>
            <a:r>
              <a:rPr lang="en-US" sz="800" dirty="0" smtClean="0">
                <a:solidFill>
                  <a:srgbClr val="FF0000"/>
                </a:solidFill>
                <a:latin typeface="SassoonPrimaryInfant" pitchFamily="2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Participate in discussions about books, taking turns and listening to what others say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 smtClean="0">
                <a:latin typeface="SassoonPrimaryInfant" pitchFamily="2" charset="0"/>
              </a:rPr>
              <a:t>Use relevant scientific language to discuss ideas</a:t>
            </a:r>
            <a:r>
              <a:rPr lang="en-US" sz="800" dirty="0">
                <a:latin typeface="SassoonPrimaryInfant" pitchFamily="2" charset="0"/>
              </a:rPr>
              <a:t> </a:t>
            </a:r>
            <a:r>
              <a:rPr lang="en-US" sz="800" dirty="0" smtClean="0">
                <a:latin typeface="SassoonPrimaryInfant" pitchFamily="2" charset="0"/>
              </a:rPr>
              <a:t>and communicate findings in ways that are appropriate for different audiences</a:t>
            </a: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95400" y="4077072"/>
            <a:ext cx="1728192" cy="576064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SassoonPrimaryInfant" pitchFamily="2" charset="0"/>
              </a:rPr>
              <a:t>Link with MFL: Listening and Speaking: French </a:t>
            </a:r>
            <a:endParaRPr lang="en-GB" sz="1200" dirty="0">
              <a:solidFill>
                <a:schemeClr val="tx1"/>
              </a:solidFill>
              <a:latin typeface="SassoonPrimaryInfan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122266-5DAE-4DF4-B438-4FBA85BE95DE}">
  <ds:schemaRefs>
    <ds:schemaRef ds:uri="http://schemas.microsoft.com/office/infopath/2007/PartnerControls"/>
    <ds:schemaRef ds:uri="http://purl.org/dc/terms/"/>
    <ds:schemaRef ds:uri="16c05727-aa75-4e4a-9b5f-8a80a1165891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71af3243-3dd4-4a8d-8c0d-dd76da1f02a5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393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Spoken Language And Drama Years 3 and 4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2020-04-28T13:27:19Z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