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879" autoAdjust="0"/>
  </p:normalViewPr>
  <p:slideViewPr>
    <p:cSldViewPr>
      <p:cViewPr varScale="1">
        <p:scale>
          <a:sx n="87" d="100"/>
          <a:sy n="87" d="100"/>
        </p:scale>
        <p:origin x="480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305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SassoonPrimaryInfant" pitchFamily="2" charset="0"/>
              </a:rPr>
              <a:t>Learning Journey: Spoken Language And Drama Years 1 and 2</a:t>
            </a:r>
            <a:endParaRPr lang="en-US" dirty="0">
              <a:solidFill>
                <a:srgbClr val="0070C0"/>
              </a:solidFill>
              <a:latin typeface="SassoonPrimaryInfant" pitchFamily="2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074553" y="1484784"/>
            <a:ext cx="1949440" cy="330354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200" dirty="0" smtClean="0">
                <a:latin typeface="SassoonPrimaryInfant" pitchFamily="2" charset="0"/>
              </a:rPr>
              <a:t>Evaluate and respond</a:t>
            </a:r>
            <a:endParaRPr lang="en-US" sz="1200" dirty="0">
              <a:latin typeface="SassoonPrimaryInfant" pitchFamily="2" charset="0"/>
            </a:endParaRPr>
          </a:p>
          <a:p>
            <a:endParaRPr lang="en-US" sz="2000" dirty="0">
              <a:latin typeface="SassoonPrimaryInfant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91745" y="2568517"/>
            <a:ext cx="2378625" cy="35642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200" dirty="0">
                <a:latin typeface="SassoonPrimaryInfant" pitchFamily="2" charset="0"/>
              </a:rPr>
              <a:t>Perform, </a:t>
            </a:r>
            <a:r>
              <a:rPr lang="en-US" sz="1200" dirty="0" smtClean="0">
                <a:latin typeface="SassoonPrimaryInfant" pitchFamily="2" charset="0"/>
              </a:rPr>
              <a:t>explore </a:t>
            </a:r>
            <a:r>
              <a:rPr lang="en-US" sz="1200" dirty="0">
                <a:latin typeface="SassoonPrimaryInfant" pitchFamily="2" charset="0"/>
              </a:rPr>
              <a:t>and </a:t>
            </a:r>
            <a:r>
              <a:rPr lang="en-US" sz="1200" dirty="0" smtClean="0">
                <a:latin typeface="SassoonPrimaryInfant" pitchFamily="2" charset="0"/>
              </a:rPr>
              <a:t>improvise</a:t>
            </a:r>
            <a:endParaRPr lang="en-US" sz="1200" dirty="0">
              <a:latin typeface="SassoonPrimaryInfant" pitchFamily="2" charset="0"/>
            </a:endParaRPr>
          </a:p>
          <a:p>
            <a:endParaRPr lang="en-US" sz="2000" dirty="0">
              <a:latin typeface="SassoonPrimaryInfan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 rot="10800000" flipV="1">
            <a:off x="4439816" y="3438460"/>
            <a:ext cx="1224136" cy="351591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200" dirty="0">
                <a:latin typeface="SassoonPrimaryInfant" pitchFamily="2" charset="0"/>
              </a:rPr>
              <a:t>Explain</a:t>
            </a:r>
          </a:p>
          <a:p>
            <a:endParaRPr lang="en-US" sz="1800" dirty="0">
              <a:solidFill>
                <a:schemeClr val="accent6"/>
              </a:solidFill>
              <a:latin typeface="SassoonPrimaryInfant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83831" y="4160993"/>
            <a:ext cx="1008113" cy="343293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200" dirty="0">
                <a:latin typeface="SassoonPrimaryInfant" pitchFamily="2" charset="0"/>
              </a:rPr>
              <a:t>Recite</a:t>
            </a:r>
          </a:p>
          <a:p>
            <a:endParaRPr lang="en-US" sz="1800" dirty="0">
              <a:latin typeface="SassoonPrimaryInfant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295800" y="4875227"/>
            <a:ext cx="1728194" cy="304599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dirty="0">
                <a:latin typeface="SassoonPrimaryInfant" pitchFamily="2" charset="0"/>
              </a:rPr>
              <a:t>Compose and c</a:t>
            </a:r>
            <a:r>
              <a:rPr lang="en-US" dirty="0" smtClean="0">
                <a:latin typeface="SassoonPrimaryInfant" pitchFamily="2" charset="0"/>
              </a:rPr>
              <a:t>reate</a:t>
            </a:r>
            <a:endParaRPr lang="en-US" dirty="0">
              <a:latin typeface="SassoonPrimaryInfant" pitchFamily="2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3791745" y="5374229"/>
            <a:ext cx="2444036" cy="360363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SassoonPrimaryInfant" pitchFamily="2" charset="0"/>
              </a:rPr>
              <a:t>e</a:t>
            </a:r>
            <a:endParaRPr lang="en-US" sz="1800" dirty="0">
              <a:solidFill>
                <a:schemeClr val="accent6">
                  <a:lumMod val="40000"/>
                  <a:lumOff val="60000"/>
                </a:schemeClr>
              </a:solidFill>
              <a:latin typeface="SassoonPrimaryInfant" pitchFamily="2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67808" y="5928995"/>
            <a:ext cx="1512168" cy="310342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dirty="0" smtClean="0">
                <a:latin typeface="SassoonPrimaryInfant" pitchFamily="2" charset="0"/>
              </a:rPr>
              <a:t>Listen and </a:t>
            </a:r>
            <a:r>
              <a:rPr lang="en-US" dirty="0">
                <a:latin typeface="SassoonPrimaryInfant" pitchFamily="2" charset="0"/>
              </a:rPr>
              <a:t>d</a:t>
            </a:r>
            <a:r>
              <a:rPr lang="en-US" dirty="0" smtClean="0">
                <a:latin typeface="SassoonPrimaryInfant" pitchFamily="2" charset="0"/>
              </a:rPr>
              <a:t>iscuss</a:t>
            </a:r>
            <a:endParaRPr lang="en-US" dirty="0">
              <a:latin typeface="SassoonPrimaryInfant" pitchFamily="2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071998"/>
            <a:ext cx="3559224" cy="99573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Participate as a member of an audience (theatre, worships, productions) at and out of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Discuss what they have written with adults and their </a:t>
            </a:r>
            <a:r>
              <a:rPr lang="en-US" sz="900" dirty="0" smtClean="0">
                <a:latin typeface="SassoonPrimaryInfant" pitchFamily="2" charset="0"/>
              </a:rPr>
              <a:t>peers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Respond to the suggestions of 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Discuss their own performance talking about what is good and what could be improved</a:t>
            </a:r>
            <a:endParaRPr lang="en-US" sz="9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 smtClean="0">
              <a:latin typeface="SassoonPrimaryInfant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067730"/>
            <a:ext cx="3944540" cy="137073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Perform </a:t>
            </a:r>
            <a:r>
              <a:rPr lang="en-US" sz="900" dirty="0" smtClean="0">
                <a:latin typeface="SassoonPrimaryInfant" pitchFamily="2" charset="0"/>
              </a:rPr>
              <a:t>and explore playing in </a:t>
            </a:r>
            <a:r>
              <a:rPr lang="en-US" sz="900" dirty="0">
                <a:latin typeface="SassoonPrimaryInfant" pitchFamily="2" charset="0"/>
              </a:rPr>
              <a:t>a role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Take the role of a </a:t>
            </a:r>
            <a:r>
              <a:rPr lang="en-US" sz="900" dirty="0" smtClean="0">
                <a:latin typeface="SassoonPrimaryInfant" pitchFamily="2" charset="0"/>
              </a:rPr>
              <a:t>character using the character’s thoughts and opinions</a:t>
            </a:r>
            <a:endParaRPr lang="en-US" sz="9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Take on roles and perform (act, sing, play) parts in school </a:t>
            </a:r>
            <a:r>
              <a:rPr lang="en-US" sz="900" dirty="0" smtClean="0">
                <a:latin typeface="SassoonPrimaryInfant" pitchFamily="2" charset="0"/>
              </a:rPr>
              <a:t>worship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Keep a storyline and character throughout a play/performance</a:t>
            </a:r>
            <a:endParaRPr lang="en-US" sz="9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Perform in a whole Key Stage </a:t>
            </a:r>
            <a:r>
              <a:rPr lang="en-US" sz="900" dirty="0" smtClean="0">
                <a:latin typeface="SassoonPrimaryInfant" pitchFamily="2" charset="0"/>
              </a:rPr>
              <a:t>Christmas production</a:t>
            </a:r>
            <a:endParaRPr lang="en-US" sz="9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Perform in a drama/dance </a:t>
            </a:r>
            <a:r>
              <a:rPr lang="en-US" sz="900" dirty="0" smtClean="0">
                <a:latin typeface="SassoonPrimaryInfant" pitchFamily="2" charset="0"/>
              </a:rPr>
              <a:t>Spring 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Perform showing an awareness of an audience watching them</a:t>
            </a:r>
            <a:endParaRPr lang="en-US" sz="9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Read aloud their writing clearly and at an appropriate volume to be heard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SassoonPrimaryInfant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654100"/>
            <a:ext cx="119484" cy="4571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680176" y="3438460"/>
            <a:ext cx="4359424" cy="51181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How drama is used to tell a 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Explain their understanding of what is read to them</a:t>
            </a:r>
            <a:endParaRPr lang="en-US" sz="9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Ask and answer scientific questions and communicate findings in a range of wa</a:t>
            </a:r>
            <a:r>
              <a:rPr lang="en-US" sz="1000" dirty="0" smtClean="0">
                <a:latin typeface="SassoonPrimaryInfant" pitchFamily="2" charset="0"/>
              </a:rPr>
              <a:t>ys</a:t>
            </a:r>
            <a:endParaRPr lang="en-US" sz="1000" dirty="0">
              <a:latin typeface="SassoonPrimaryInfant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66000" y="4077073"/>
            <a:ext cx="4562648" cy="42721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Build up an increasing repertoire of poems and rhymes they can recite by heart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Use appropriate intonation to make the meaning clear</a:t>
            </a:r>
            <a:endParaRPr lang="en-US" sz="900" dirty="0">
              <a:latin typeface="SassoonPrimaryInfant" pitchFamily="2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255048" y="4560995"/>
            <a:ext cx="4784552" cy="88423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Work with others to create drama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Say out loud what they are going to write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Compose a sentence orally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Recognise and use language relating to dates; time; position, direction and movement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Ask and answer questions</a:t>
            </a:r>
            <a:endParaRPr lang="en-US" sz="900" dirty="0">
              <a:latin typeface="SassoonPrimaryInfant" pitchFamily="2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589240"/>
            <a:ext cx="5163740" cy="10797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Poems, stories and non-fiction expressing their views and discussing their </a:t>
            </a:r>
            <a:r>
              <a:rPr lang="en-US" sz="900" dirty="0" err="1" smtClean="0">
                <a:latin typeface="SassoonPrimaryInfant" pitchFamily="2" charset="0"/>
              </a:rPr>
              <a:t>favourite</a:t>
            </a:r>
            <a:r>
              <a:rPr lang="en-US" sz="900" dirty="0" smtClean="0">
                <a:latin typeface="SassoonPrimaryInfant" pitchFamily="2" charset="0"/>
              </a:rPr>
              <a:t> words and phrases, taking turns and listening to what others say</a:t>
            </a:r>
            <a:endParaRPr lang="en-US" sz="90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T</a:t>
            </a:r>
            <a:r>
              <a:rPr lang="en-US" sz="900" dirty="0" smtClean="0">
                <a:latin typeface="SassoonPrimaryInfant" pitchFamily="2" charset="0"/>
              </a:rPr>
              <a:t>he significance of titles and events, the sequence of events and how information is related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What has been read to them, taking turns and listening to what others say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Share their own ideas with 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 smtClean="0">
                <a:latin typeface="SassoonPrimaryInfant" pitchFamily="2" charset="0"/>
              </a:rPr>
              <a:t>Discuss and solve problems in familiar practical contexts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95400" y="4077072"/>
            <a:ext cx="1728192" cy="57606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  <a:latin typeface="SassoonPrimaryInfant" pitchFamily="2" charset="0"/>
              </a:rPr>
              <a:t>Link with MFL: Listening and Speaking: French </a:t>
            </a:r>
            <a:endParaRPr lang="en-GB" sz="1200" dirty="0">
              <a:solidFill>
                <a:schemeClr val="tx1"/>
              </a:solidFill>
              <a:latin typeface="SassoonPrimaryInfan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122266-5DAE-4DF4-B438-4FBA85BE95DE}">
  <ds:schemaRefs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71af3243-3dd4-4a8d-8c0d-dd76da1f02a5"/>
    <ds:schemaRef ds:uri="http://www.w3.org/XML/1998/namespace"/>
    <ds:schemaRef ds:uri="16c05727-aa75-4e4a-9b5f-8a80a1165891"/>
    <ds:schemaRef ds:uri="http://purl.org/dc/dcmitype/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324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Spoken Language And Drama Years 1 and 2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2020-08-21T11:48:26Z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