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797675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879" autoAdjust="0"/>
  </p:normalViewPr>
  <p:slideViewPr>
    <p:cSldViewPr>
      <p:cViewPr varScale="1">
        <p:scale>
          <a:sx n="87" d="100"/>
          <a:sy n="87" d="100"/>
        </p:scale>
        <p:origin x="480" y="48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41363"/>
            <a:ext cx="657860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689515"/>
            <a:ext cx="4984962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  <a:latin typeface="SassoonPrimaryInfant" pitchFamily="2" charset="0"/>
              </a:rPr>
              <a:t>Learning Journey: Reading Years 5 and 6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719736" y="1436926"/>
            <a:ext cx="2736304" cy="517082"/>
          </a:xfrm>
          <a:solidFill>
            <a:schemeClr val="bg1"/>
          </a:solidFill>
          <a:ln>
            <a:solidFill>
              <a:srgbClr val="7030A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Develop and maintain a ‘love of reading’ and positive attitudes towards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9736" y="2653702"/>
            <a:ext cx="2664295" cy="283479"/>
          </a:xfrm>
          <a:solidFill>
            <a:schemeClr val="bg1"/>
          </a:solidFill>
          <a:ln>
            <a:solidFill>
              <a:srgbClr val="7030A0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 dirty="0">
                <a:latin typeface="SassoonPrimaryInfant" pitchFamily="2" charset="0"/>
              </a:rPr>
              <a:t>Talking about favourite authors and books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791744" y="3445864"/>
            <a:ext cx="2592287" cy="283479"/>
          </a:xfrm>
          <a:solidFill>
            <a:schemeClr val="bg1"/>
          </a:solidFill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Retrieving and recording information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966836" y="4149079"/>
            <a:ext cx="2417195" cy="432987"/>
          </a:xfrm>
          <a:solidFill>
            <a:schemeClr val="bg1"/>
          </a:solidFill>
          <a:ln>
            <a:solidFill>
              <a:srgbClr val="7030A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Understanding what they have read in increasingly complex texts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4" y="4657097"/>
            <a:ext cx="611256" cy="94322"/>
          </a:xfrm>
        </p:spPr>
        <p:txBody>
          <a:bodyPr>
            <a:normAutofit fontScale="25000" lnSpcReduction="20000"/>
          </a:bodyPr>
          <a:lstStyle/>
          <a:p>
            <a:r>
              <a:rPr lang="en-US" sz="1100" dirty="0">
                <a:solidFill>
                  <a:schemeClr val="accent6"/>
                </a:solidFill>
              </a:rPr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67808" y="5374229"/>
            <a:ext cx="1584176" cy="254899"/>
          </a:xfrm>
          <a:solidFill>
            <a:schemeClr val="bg1"/>
          </a:solidFill>
          <a:ln>
            <a:solidFill>
              <a:srgbClr val="7030A0"/>
            </a:solidFill>
          </a:ln>
        </p:spPr>
        <p:txBody>
          <a:bodyPr>
            <a:normAutofit lnSpcReduction="10000"/>
          </a:bodyPr>
          <a:lstStyle/>
          <a:p>
            <a:r>
              <a:rPr lang="en-US" sz="1100" dirty="0">
                <a:latin typeface="SassoonPrimaryInfant" pitchFamily="2" charset="0"/>
              </a:rPr>
              <a:t>Oral performance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791744" y="5928994"/>
            <a:ext cx="2448271" cy="380326"/>
          </a:xfrm>
          <a:solidFill>
            <a:schemeClr val="bg1"/>
          </a:solidFill>
          <a:ln>
            <a:solidFill>
              <a:srgbClr val="7030A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Listening and discussing texts they read for themselves and are read to them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40768"/>
            <a:ext cx="3703240" cy="84733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 for enjoyment and re-read age-appropriate 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 books that are structured in different ways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 for a wide range of purposes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Take on roles promoting a ‘love of reading’ (librarian, reading partner)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Widen literary experiences (visits, library, theatre, audio, visual)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257493"/>
            <a:ext cx="3842152" cy="98871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 with confidence and fluency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Recommend books and authors giving reasons for their choices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Discuss and evaluate how authors use language, including figurative language, considering the impact on the reader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the class and school library, recommending the purchase of new 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Share Reading Records, book reviews and promote reading throughout the school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315598"/>
            <a:ext cx="3575868" cy="24522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Retrieve, record and present information from non-fiction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527475"/>
            <a:ext cx="4469308" cy="152941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Check the  sense of what they have read, discuss understanding and the meaning of words in context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Ask questions to improve understanding of complex texts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Draw inferences including a characters thoughts, feelings and motives justifying these with evidence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Predict what might happen from details stated and implied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Identify and discuss themes and conventions across an increasingly wide range of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Make comparisons within a book and across 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Distinguish between statements of fact and opinion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Summarise the main ideas from more than one paragraph, identify the key details that support the main ideas and use quotations for illustration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Identify how language, structure and presentation contribute to meaning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Provide reasoned justifications for their views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873119"/>
            <a:ext cx="4511724" cy="183771"/>
          </a:xfrm>
        </p:spPr>
        <p:txBody>
          <a:bodyPr/>
          <a:lstStyle/>
          <a:p>
            <a:r>
              <a:rPr lang="en-US" sz="7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4941167"/>
            <a:ext cx="4794652" cy="108012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 aloud  and understand the meaning of new words met linked to the expectations of Year 5 and Year 6 spelling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Prepare poems and plays to read aloud showing understanding through use of  intonation, tone and volume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Learn a wider range of poetry by heart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Make formal presentations and participate in focused debates using notes where necessary to explain and discuss their understanding of what they have read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6021288"/>
            <a:ext cx="4947716" cy="7920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Continue to read a wide range of fiction, poetry, plays, non-fiction, reference and text 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Increase familiarity of a wide range of books, including: myths, legends, traditional stories, modern fictions, fiction from our heritage and books from other cultures and  traditions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Participate in discussions about books building on their own and others’ ideas and challenging views courteously with increasingly clear reasoning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00126" y="4959112"/>
            <a:ext cx="1296144" cy="55399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weekly interviews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assessment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5400" y="4221703"/>
            <a:ext cx="1296144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Wings 3 - 5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5400" y="3638183"/>
            <a:ext cx="1296144" cy="24622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 Quest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7368" y="3140968"/>
            <a:ext cx="1584176" cy="24622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Success For All (SFA):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879922-C359-4F08-95BF-A5E69AE1439C}"/>
              </a:ext>
            </a:extLst>
          </p:cNvPr>
          <p:cNvSpPr txBox="1"/>
          <p:nvPr/>
        </p:nvSpPr>
        <p:spPr>
          <a:xfrm>
            <a:off x="407368" y="1556792"/>
            <a:ext cx="1296144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Link with MFL: French curriculum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122266-5DAE-4DF4-B438-4FBA85BE95DE}">
  <ds:schemaRefs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71af3243-3dd4-4a8d-8c0d-dd76da1f02a5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460</Words>
  <Application>Microsoft Office PowerPoint</Application>
  <PresentationFormat>Widescreen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Reading Years 5 and 6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2020-08-21T11:47:25Z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