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42" r:id="rId5"/>
  </p:sldIdLst>
  <p:sldSz cx="12192000" cy="6858000"/>
  <p:notesSz cx="6797675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AF"/>
    <a:srgbClr val="5A6ACD"/>
    <a:srgbClr val="7380D0"/>
    <a:srgbClr val="82712C"/>
    <a:srgbClr val="C4B55B"/>
    <a:srgbClr val="675416"/>
    <a:srgbClr val="CAB957"/>
    <a:srgbClr val="654C15"/>
    <a:srgbClr val="1F1505"/>
    <a:srgbClr val="86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490" autoAdjust="0"/>
  </p:normalViewPr>
  <p:slideViewPr>
    <p:cSldViewPr>
      <p:cViewPr varScale="1">
        <p:scale>
          <a:sx n="108" d="100"/>
          <a:sy n="108" d="100"/>
        </p:scale>
        <p:origin x="654" y="78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70299A-0624-40F4-834A-9AFA1F2CB6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D7D66-7339-4D44-A4BA-FFBE9129F8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019" tIns="45510" rIns="91019" bIns="45510" rtlCol="0"/>
          <a:lstStyle>
            <a:lvl1pPr algn="r">
              <a:defRPr sz="1200"/>
            </a:lvl1pPr>
          </a:lstStyle>
          <a:p>
            <a:fld id="{62C325C9-2771-41AB-A856-65E536C85951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63180-95DE-4492-B171-2D85A10A44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5671-D9EC-4DB4-A164-A9A3422663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019" tIns="45510" rIns="91019" bIns="45510" rtlCol="0" anchor="b"/>
          <a:lstStyle>
            <a:lvl1pPr algn="r">
              <a:defRPr sz="1200"/>
            </a:lvl1pPr>
          </a:lstStyle>
          <a:p>
            <a:fld id="{DEB86DC1-BDE5-44C6-80D1-31247498E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9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538" y="741363"/>
            <a:ext cx="657860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89515"/>
            <a:ext cx="4984962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E8BD9B-2A2F-494A-A6AA-7B0C58709D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52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47CA8AC-D105-A34B-A74E-4A5674848F5A}"/>
              </a:ext>
            </a:extLst>
          </p:cNvPr>
          <p:cNvSpPr/>
          <p:nvPr userDrawn="1"/>
        </p:nvSpPr>
        <p:spPr bwMode="auto">
          <a:xfrm>
            <a:off x="2864081" y="6160092"/>
            <a:ext cx="4323413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oup 93">
            <a:extLst>
              <a:ext uri="{FF2B5EF4-FFF2-40B4-BE49-F238E27FC236}">
                <a16:creationId xmlns:a16="http://schemas.microsoft.com/office/drawing/2014/main" id="{3A3B6B68-CE4F-4A4A-8388-6BFE27306B28}"/>
              </a:ext>
            </a:extLst>
          </p:cNvPr>
          <p:cNvGrpSpPr/>
          <p:nvPr userDrawn="1"/>
        </p:nvGrpSpPr>
        <p:grpSpPr>
          <a:xfrm>
            <a:off x="2251202" y="960282"/>
            <a:ext cx="5677111" cy="5286332"/>
            <a:chOff x="1380215" y="-746214"/>
            <a:chExt cx="5115561" cy="635124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oup 46">
            <a:extLst>
              <a:ext uri="{FF2B5EF4-FFF2-40B4-BE49-F238E27FC236}">
                <a16:creationId xmlns:a16="http://schemas.microsoft.com/office/drawing/2014/main" id="{0AC91C06-AD45-1349-9661-39A95A996D68}"/>
              </a:ext>
            </a:extLst>
          </p:cNvPr>
          <p:cNvGrpSpPr/>
          <p:nvPr userDrawn="1"/>
        </p:nvGrpSpPr>
        <p:grpSpPr>
          <a:xfrm>
            <a:off x="3859517" y="5823508"/>
            <a:ext cx="2351477" cy="637051"/>
            <a:chOff x="1828800" y="447153"/>
            <a:chExt cx="3823494" cy="1381126"/>
          </a:xfrm>
        </p:grpSpPr>
        <p:grpSp>
          <p:nvGrpSpPr>
            <p:cNvPr id="15" name="Group 31">
              <a:extLst>
                <a:ext uri="{FF2B5EF4-FFF2-40B4-BE49-F238E27FC236}">
                  <a16:creationId xmlns:a16="http://schemas.microsoft.com/office/drawing/2014/main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19" name="Group 62">
            <a:extLst>
              <a:ext uri="{FF2B5EF4-FFF2-40B4-BE49-F238E27FC236}">
                <a16:creationId xmlns:a16="http://schemas.microsoft.com/office/drawing/2014/main" id="{04E71210-ED4B-0F44-BCE6-765A5565CFDA}"/>
              </a:ext>
            </a:extLst>
          </p:cNvPr>
          <p:cNvGrpSpPr/>
          <p:nvPr userDrawn="1"/>
        </p:nvGrpSpPr>
        <p:grpSpPr>
          <a:xfrm>
            <a:off x="3628800" y="5169397"/>
            <a:ext cx="2812919" cy="762064"/>
            <a:chOff x="1828800" y="447153"/>
            <a:chExt cx="3823494" cy="1381126"/>
          </a:xfrm>
        </p:grpSpPr>
        <p:grpSp>
          <p:nvGrpSpPr>
            <p:cNvPr id="20" name="Group 38">
              <a:extLst>
                <a:ext uri="{FF2B5EF4-FFF2-40B4-BE49-F238E27FC236}">
                  <a16:creationId xmlns:a16="http://schemas.microsoft.com/office/drawing/2014/main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reeform 5">
                <a:extLst>
                  <a:ext uri="{FF2B5EF4-FFF2-40B4-BE49-F238E27FC236}">
                    <a16:creationId xmlns:a16="http://schemas.microsoft.com/office/drawing/2014/main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4" name="Group 67">
            <a:extLst>
              <a:ext uri="{FF2B5EF4-FFF2-40B4-BE49-F238E27FC236}">
                <a16:creationId xmlns:a16="http://schemas.microsoft.com/office/drawing/2014/main" id="{3FBF25AD-3B90-D54E-A923-3A8E8BAACD06}"/>
              </a:ext>
            </a:extLst>
          </p:cNvPr>
          <p:cNvGrpSpPr/>
          <p:nvPr userDrawn="1"/>
        </p:nvGrpSpPr>
        <p:grpSpPr>
          <a:xfrm>
            <a:off x="3356421" y="4499412"/>
            <a:ext cx="3357669" cy="939224"/>
            <a:chOff x="1828800" y="447153"/>
            <a:chExt cx="3823494" cy="1381126"/>
          </a:xfrm>
        </p:grpSpPr>
        <p:grpSp>
          <p:nvGrpSpPr>
            <p:cNvPr id="25" name="Group 38">
              <a:extLst>
                <a:ext uri="{FF2B5EF4-FFF2-40B4-BE49-F238E27FC236}">
                  <a16:creationId xmlns:a16="http://schemas.microsoft.com/office/drawing/2014/main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9" name="Group 67">
            <a:extLst>
              <a:ext uri="{FF2B5EF4-FFF2-40B4-BE49-F238E27FC236}">
                <a16:creationId xmlns:a16="http://schemas.microsoft.com/office/drawing/2014/main" id="{0F768CF5-26C0-B844-82F9-616E4500B5D7}"/>
              </a:ext>
            </a:extLst>
          </p:cNvPr>
          <p:cNvGrpSpPr/>
          <p:nvPr userDrawn="1"/>
        </p:nvGrpSpPr>
        <p:grpSpPr>
          <a:xfrm>
            <a:off x="3167035" y="3810545"/>
            <a:ext cx="3736449" cy="1045178"/>
            <a:chOff x="1828800" y="447153"/>
            <a:chExt cx="3823494" cy="1381126"/>
          </a:xfrm>
        </p:grpSpPr>
        <p:grpSp>
          <p:nvGrpSpPr>
            <p:cNvPr id="30" name="Group 38">
              <a:extLst>
                <a:ext uri="{FF2B5EF4-FFF2-40B4-BE49-F238E27FC236}">
                  <a16:creationId xmlns:a16="http://schemas.microsoft.com/office/drawing/2014/main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4" name="Group 67">
            <a:extLst>
              <a:ext uri="{FF2B5EF4-FFF2-40B4-BE49-F238E27FC236}">
                <a16:creationId xmlns:a16="http://schemas.microsoft.com/office/drawing/2014/main" id="{1E9C1A81-79B7-AA43-8916-CF640B03B84C}"/>
              </a:ext>
            </a:extLst>
          </p:cNvPr>
          <p:cNvGrpSpPr/>
          <p:nvPr userDrawn="1"/>
        </p:nvGrpSpPr>
        <p:grpSpPr>
          <a:xfrm>
            <a:off x="2889232" y="2984500"/>
            <a:ext cx="4292052" cy="1200594"/>
            <a:chOff x="1828800" y="447153"/>
            <a:chExt cx="3823494" cy="1381126"/>
          </a:xfrm>
        </p:grpSpPr>
        <p:grpSp>
          <p:nvGrpSpPr>
            <p:cNvPr id="35" name="Group 38">
              <a:extLst>
                <a:ext uri="{FF2B5EF4-FFF2-40B4-BE49-F238E27FC236}">
                  <a16:creationId xmlns:a16="http://schemas.microsoft.com/office/drawing/2014/main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reeform 6">
                <a:extLst>
                  <a:ext uri="{FF2B5EF4-FFF2-40B4-BE49-F238E27FC236}">
                    <a16:creationId xmlns:a16="http://schemas.microsoft.com/office/drawing/2014/main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9" name="Group 67">
            <a:extLst>
              <a:ext uri="{FF2B5EF4-FFF2-40B4-BE49-F238E27FC236}">
                <a16:creationId xmlns:a16="http://schemas.microsoft.com/office/drawing/2014/main" id="{3C55C73E-BC8E-9746-8D5C-EC5F3F3340D6}"/>
              </a:ext>
            </a:extLst>
          </p:cNvPr>
          <p:cNvGrpSpPr/>
          <p:nvPr userDrawn="1"/>
        </p:nvGrpSpPr>
        <p:grpSpPr>
          <a:xfrm>
            <a:off x="2635216" y="2070106"/>
            <a:ext cx="4800084" cy="1342705"/>
            <a:chOff x="1828800" y="447153"/>
            <a:chExt cx="3823494" cy="1381126"/>
          </a:xfrm>
        </p:grpSpPr>
        <p:grpSp>
          <p:nvGrpSpPr>
            <p:cNvPr id="40" name="Group 38">
              <a:extLst>
                <a:ext uri="{FF2B5EF4-FFF2-40B4-BE49-F238E27FC236}">
                  <a16:creationId xmlns:a16="http://schemas.microsoft.com/office/drawing/2014/main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reeform 5">
                <a:extLst>
                  <a:ext uri="{FF2B5EF4-FFF2-40B4-BE49-F238E27FC236}">
                    <a16:creationId xmlns:a16="http://schemas.microsoft.com/office/drawing/2014/main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reeform 6">
                <a:extLst>
                  <a:ext uri="{FF2B5EF4-FFF2-40B4-BE49-F238E27FC236}">
                    <a16:creationId xmlns:a16="http://schemas.microsoft.com/office/drawing/2014/main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4" name="Group 67">
            <a:extLst>
              <a:ext uri="{FF2B5EF4-FFF2-40B4-BE49-F238E27FC236}">
                <a16:creationId xmlns:a16="http://schemas.microsoft.com/office/drawing/2014/main" id="{CBA2C2BF-8D16-CB4B-871A-AF0720F0CAE6}"/>
              </a:ext>
            </a:extLst>
          </p:cNvPr>
          <p:cNvGrpSpPr/>
          <p:nvPr userDrawn="1"/>
        </p:nvGrpSpPr>
        <p:grpSpPr>
          <a:xfrm>
            <a:off x="2350312" y="1050607"/>
            <a:ext cx="5369888" cy="1502095"/>
            <a:chOff x="1828800" y="447153"/>
            <a:chExt cx="3823494" cy="1381127"/>
          </a:xfrm>
        </p:grpSpPr>
        <p:grpSp>
          <p:nvGrpSpPr>
            <p:cNvPr id="45" name="Group 38">
              <a:extLst>
                <a:ext uri="{FF2B5EF4-FFF2-40B4-BE49-F238E27FC236}">
                  <a16:creationId xmlns:a16="http://schemas.microsoft.com/office/drawing/2014/main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reeform 5">
                <a:extLst>
                  <a:ext uri="{FF2B5EF4-FFF2-40B4-BE49-F238E27FC236}">
                    <a16:creationId xmlns:a16="http://schemas.microsoft.com/office/drawing/2014/main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9" name="Group 94">
            <a:extLst>
              <a:ext uri="{FF2B5EF4-FFF2-40B4-BE49-F238E27FC236}">
                <a16:creationId xmlns:a16="http://schemas.microsoft.com/office/drawing/2014/main" id="{984E95BA-7659-1C4C-9B1A-ED06AC90A444}"/>
              </a:ext>
            </a:extLst>
          </p:cNvPr>
          <p:cNvGrpSpPr/>
          <p:nvPr userDrawn="1"/>
        </p:nvGrpSpPr>
        <p:grpSpPr>
          <a:xfrm>
            <a:off x="1895333" y="787405"/>
            <a:ext cx="6029803" cy="5786809"/>
            <a:chOff x="1059549" y="-953922"/>
            <a:chExt cx="5433366" cy="6952545"/>
          </a:xfrm>
        </p:grpSpPr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782420" y="4294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613084" y="4929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372588" y="555105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114924" y="6122963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36420" y="35447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439E11E-8731-024F-9DE6-84A0AC665EE6}"/>
              </a:ext>
            </a:extLst>
          </p:cNvPr>
          <p:cNvCxnSpPr/>
          <p:nvPr userDrawn="1"/>
        </p:nvCxnSpPr>
        <p:spPr>
          <a:xfrm rot="10800000">
            <a:off x="7578284" y="17413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324284" y="26811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Content Placeholder 99">
            <a:extLst>
              <a:ext uri="{FF2B5EF4-FFF2-40B4-BE49-F238E27FC236}">
                <a16:creationId xmlns:a16="http://schemas.microsoft.com/office/drawing/2014/main" id="{07135D5A-1E3E-924F-A85C-1C4ED5926FD9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074553" y="592899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Content Placeholder 99">
            <a:extLst>
              <a:ext uri="{FF2B5EF4-FFF2-40B4-BE49-F238E27FC236}">
                <a16:creationId xmlns:a16="http://schemas.microsoft.com/office/drawing/2014/main" id="{AFE6BE2D-BC54-314D-99E4-B5B743994C9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074553" y="5374229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Content Placeholder 99">
            <a:extLst>
              <a:ext uri="{FF2B5EF4-FFF2-40B4-BE49-F238E27FC236}">
                <a16:creationId xmlns:a16="http://schemas.microsoft.com/office/drawing/2014/main" id="{48191D6A-0E11-514B-ACC7-59CC8A8F3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2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Content Placeholder 99">
            <a:extLst>
              <a:ext uri="{FF2B5EF4-FFF2-40B4-BE49-F238E27FC236}">
                <a16:creationId xmlns:a16="http://schemas.microsoft.com/office/drawing/2014/main" id="{084412E1-8DB7-114B-AC73-39D4B7B51B1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56509" y="4221703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Content Placeholder 99">
            <a:extLst>
              <a:ext uri="{FF2B5EF4-FFF2-40B4-BE49-F238E27FC236}">
                <a16:creationId xmlns:a16="http://schemas.microsoft.com/office/drawing/2014/main" id="{246BD6DF-76D2-3041-918B-80960F9D649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56510" y="344586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Content Placeholder 99">
            <a:extLst>
              <a:ext uri="{FF2B5EF4-FFF2-40B4-BE49-F238E27FC236}">
                <a16:creationId xmlns:a16="http://schemas.microsoft.com/office/drawing/2014/main" id="{63571204-23B9-DF41-873B-825FA67608D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09143" y="257681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Content Placeholder 99">
            <a:extLst>
              <a:ext uri="{FF2B5EF4-FFF2-40B4-BE49-F238E27FC236}">
                <a16:creationId xmlns:a16="http://schemas.microsoft.com/office/drawing/2014/main" id="{BF695F12-CF4C-C341-AC70-E6EF3FFAD92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66836" y="156437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itle 97">
            <a:extLst>
              <a:ext uri="{FF2B5EF4-FFF2-40B4-BE49-F238E27FC236}">
                <a16:creationId xmlns:a16="http://schemas.microsoft.com/office/drawing/2014/main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8948"/>
            <a:ext cx="11887200" cy="8462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08050-1909-EE4B-A1E7-8162AB282A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71601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E380B75A-F143-CE4E-852F-A1570462BD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3531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A65B9996-9994-A84D-98AE-503C33510D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913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FE95AA7F-580B-3448-BFF8-CA57E5E756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962400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B5ACADCE-42AF-2A4D-A8B3-1995765E08C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5629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EE1EEC49-ABFC-E646-A47F-97724A4B0E9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2106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28A8FE89-CAA3-2649-9CFA-74460F19DF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7694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7617-D8F8-4882-B966-89B78AC5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655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F1AE-5065-4B31-8971-BBE1D7D771EC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911-8171-4566-9A69-B0D9211F5C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489200" y="6721475"/>
            <a:ext cx="72136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700" b="1" dirty="0">
                <a:latin typeface="Arial Narrow" pitchFamily="112" charset="0"/>
              </a:rPr>
              <a:t>Use or disclosure of data contained on this sheet is subject to the restriction on the title page of this proposal or quotation.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SassoonPrimaryInfant" pitchFamily="2" charset="0"/>
              </a:rPr>
              <a:t>Learning Journey: Writing and Handwriting Years 5 and 6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575720" y="1436927"/>
            <a:ext cx="3117180" cy="304898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Developing vocabulary, grammar and punctuation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4BE4-0996-0440-8FF1-8E6A8E862C8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360782" y="2317727"/>
            <a:ext cx="1600076" cy="276118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Spelling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360782" y="3072116"/>
            <a:ext cx="1600077" cy="271168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Evaluating and editing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1586D-2FC6-D344-9492-6C07D97B255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334272" y="4001508"/>
            <a:ext cx="1600076" cy="276119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Drafting and writing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24E165-93E0-0344-8CDF-E358049AF13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583832" y="4805862"/>
            <a:ext cx="1002890" cy="289591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Planning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DB8492-B3C2-6F49-9F6E-6F45C16E37F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079776" y="5421074"/>
            <a:ext cx="1872208" cy="313518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Handwriting and presentation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583832" y="5995801"/>
            <a:ext cx="1002890" cy="313518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Reading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862200"/>
            <a:ext cx="2768328" cy="94865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‘Natural’ learning through everyday speaking, listening and drama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Focusing on grammar when speaking and listening, reading and 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Building on and revisiting prior learning to consolidate knowledge and build on understanding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Use of correct terminology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>
              <a:latin typeface="SassoonPrimaryInfant" pitchFamily="2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2EBA62-AD34-0F49-A21D-8A9D0B7EC3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1954382"/>
            <a:ext cx="3575868" cy="72213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Developing word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Developing spelling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Words with different sounding endings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Words with specific letter sounds, strings and 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Adding suffixes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39977" y="2676517"/>
            <a:ext cx="4536504" cy="118605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Assessing the effectiveness of their own and others’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Proposing changes to vocabulary, grammar and punctuation to enhance effects and clarify meaning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Ensuring the consistent and correct use of tense throughout a piece of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Ensuring correct subject and verb agreement when using singular and plural, distinguishing between the language of speech and writing and choosing the appropriate 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Proof-read for spelling and punctuation errors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Perform their own compositions, using appropriate intonation, volume and movement so that meaning is clear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898111-9D2B-8B43-955F-F07804CA1F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104112" y="3854704"/>
            <a:ext cx="4935488" cy="118604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Selecting appropriate grammar and vocabulary, understanding how such choices can change and enhance meaning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In narratives, describing settings, characters and atmosphere and integrating dialogue to convey character and advance the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Precising longer passages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Using a wide range of devices to build cohesion within and across paragraphs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Using further organizational and presentational devices to structure text and to guide the reader (for example, headings, bullet points, underlining)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92659A-489F-ED4F-A625-D56E311DAC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48128" y="4919036"/>
            <a:ext cx="4791472" cy="674854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Identifying the audience for and purpose of the writing, selecting the appropriate form and using other similar writing as models for their own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Noting and developing initial ideas, drawing on reading and research where necessary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In writing narratives, considering how authors have developed characters and settings in what pupils have read, listened to or seen performed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B0A29C6-F531-514D-ACA0-010E1CE304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456041" y="5593890"/>
            <a:ext cx="5328592" cy="31351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Write legibly, fluently and with increasing speed by choosing which shape of a letter to use when given a choice and deciding whether or not to join specific letters and by choosing the writing implement that is best suited for a task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9FF221B-CAF1-DE4B-88B5-DE366D3CCD1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907408"/>
            <a:ext cx="5019724" cy="85164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‘Developing a love of reading’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Reading with deeper understanding and increasingly complex analysis of the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Confidently and fluently read and re-read a wide variety of texts including: fiction, poetry, plays, non-fiction, reference and text books, myths, legends, traditional stories, modern fictions, fiction from our heritage and books from other cultures and  traditions </a:t>
            </a:r>
            <a:endParaRPr lang="en-US" sz="800" dirty="0">
              <a:solidFill>
                <a:srgbClr val="FF0000"/>
              </a:solidFill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9646" y="3608671"/>
            <a:ext cx="1373906" cy="55399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SassoonPrimaryInfant" pitchFamily="2" charset="0"/>
              </a:rPr>
              <a:t>weekly interviews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SassoonPrimaryInfant" pitchFamily="2" charset="0"/>
              </a:rPr>
              <a:t>assessment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9646" y="3023484"/>
            <a:ext cx="1373906" cy="40011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r>
              <a:rPr lang="en-GB" sz="1000" dirty="0">
                <a:latin typeface="SassoonPrimaryInfant" pitchFamily="2" charset="0"/>
              </a:rPr>
              <a:t>Wings 3 - 5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4032" y="2605842"/>
            <a:ext cx="1359520" cy="24622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 Quest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7368" y="2223859"/>
            <a:ext cx="1656184" cy="24622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SassoonPrimaryInfant" pitchFamily="2" charset="0"/>
              </a:rPr>
              <a:t>Success For All (SFA):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14C4B0-4012-4443-88A8-2F11D5EF24C7}"/>
              </a:ext>
            </a:extLst>
          </p:cNvPr>
          <p:cNvSpPr txBox="1"/>
          <p:nvPr/>
        </p:nvSpPr>
        <p:spPr>
          <a:xfrm>
            <a:off x="407368" y="1341715"/>
            <a:ext cx="1152128" cy="40011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Link with MFL: </a:t>
            </a:r>
          </a:p>
          <a:p>
            <a:r>
              <a:rPr lang="en-GB" sz="1000" dirty="0">
                <a:latin typeface="SassoonPrimaryInfant" pitchFamily="2" charset="0"/>
              </a:rPr>
              <a:t>French curriculum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CD359B-E93B-4614-898C-CA85903D2359}"/>
              </a:ext>
            </a:extLst>
          </p:cNvPr>
          <p:cNvSpPr txBox="1"/>
          <p:nvPr/>
        </p:nvSpPr>
        <p:spPr>
          <a:xfrm>
            <a:off x="689646" y="5476521"/>
            <a:ext cx="1872322" cy="86177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Spelling process: read, look, cover, write and check</a:t>
            </a:r>
          </a:p>
          <a:p>
            <a:r>
              <a:rPr lang="en-GB" sz="1000" dirty="0">
                <a:latin typeface="SassoonPrimaryInfant" pitchFamily="2" charset="0"/>
              </a:rPr>
              <a:t>Weekly spelling task (learning)</a:t>
            </a:r>
          </a:p>
          <a:p>
            <a:r>
              <a:rPr lang="en-GB" sz="1000" dirty="0">
                <a:latin typeface="SassoonPrimaryInfant" pitchFamily="2" charset="0"/>
              </a:rPr>
              <a:t>Weekly spelling assessment (test)</a:t>
            </a:r>
          </a:p>
          <a:p>
            <a:r>
              <a:rPr lang="en-GB" sz="1000" dirty="0">
                <a:latin typeface="SassoonPrimaryInfant" pitchFamily="2" charset="0"/>
              </a:rPr>
              <a:t>Marking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97139F-B2FE-40B7-BB7E-117BC1ECC17D}"/>
              </a:ext>
            </a:extLst>
          </p:cNvPr>
          <p:cNvSpPr txBox="1"/>
          <p:nvPr/>
        </p:nvSpPr>
        <p:spPr>
          <a:xfrm>
            <a:off x="696839" y="5063401"/>
            <a:ext cx="1373906" cy="24622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Spelling: Rising Stars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9B6F29-77A8-4A0A-BA83-5AE3F549630D}"/>
              </a:ext>
            </a:extLst>
          </p:cNvPr>
          <p:cNvSpPr txBox="1"/>
          <p:nvPr/>
        </p:nvSpPr>
        <p:spPr>
          <a:xfrm>
            <a:off x="689646" y="4544652"/>
            <a:ext cx="1373906" cy="24622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Handwriting: Pen Pals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GraphicsBasic">
  <a:themeElements>
    <a:clrScheme name="Custom 13">
      <a:dk1>
        <a:srgbClr val="000000"/>
      </a:dk1>
      <a:lt1>
        <a:srgbClr val="FFFFFF"/>
      </a:lt1>
      <a:dk2>
        <a:srgbClr val="172230"/>
      </a:dk2>
      <a:lt2>
        <a:srgbClr val="FFFFFF"/>
      </a:lt2>
      <a:accent1>
        <a:srgbClr val="FFE63B"/>
      </a:accent1>
      <a:accent2>
        <a:srgbClr val="46CB48"/>
      </a:accent2>
      <a:accent3>
        <a:srgbClr val="26F32F"/>
      </a:accent3>
      <a:accent4>
        <a:srgbClr val="36A7F7"/>
      </a:accent4>
      <a:accent5>
        <a:srgbClr val="2A84E8"/>
      </a:accent5>
      <a:accent6>
        <a:srgbClr val="6614BA"/>
      </a:accent6>
      <a:hlink>
        <a:srgbClr val="36A7F7"/>
      </a:hlink>
      <a:folHlink>
        <a:srgbClr val="36A7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68919_Spiral graphic_RVA_v3.potx" id="{57CC432B-EB1B-4F1B-9A28-75E94A9C45A2}" vid="{3B229FE6-90F8-4441-B783-7AE0C582D7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122266-5DAE-4DF4-B438-4FBA85BE95DE}">
  <ds:schemaRefs>
    <ds:schemaRef ds:uri="http://schemas.openxmlformats.org/package/2006/metadata/core-properties"/>
    <ds:schemaRef ds:uri="16c05727-aa75-4e4a-9b5f-8a80a1165891"/>
    <ds:schemaRef ds:uri="http://purl.org/dc/elements/1.1/"/>
    <ds:schemaRef ds:uri="http://schemas.microsoft.com/office/2006/metadata/properties"/>
    <ds:schemaRef ds:uri="71af3243-3dd4-4a8d-8c0d-dd76da1f02a5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96887B9-7EB1-42AE-BA23-998122E586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4AC0FA-537C-4C77-B121-1B9E26F28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Spiral graphic</Template>
  <TotalTime>0</TotalTime>
  <Words>477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SassoonPrimaryInfant</vt:lpstr>
      <vt:lpstr>Times</vt:lpstr>
      <vt:lpstr>BizGraphicsBasic</vt:lpstr>
      <vt:lpstr>Learning Journey: Writing and Handwriting Years 5 and 6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2020-02-03T12:13:27Z</dcterms:created>
  <dcterms:modified xsi:type="dcterms:W3CDTF">2020-05-07T09:14:25Z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