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797675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490" autoAdjust="0"/>
  </p:normalViewPr>
  <p:slideViewPr>
    <p:cSldViewPr>
      <p:cViewPr varScale="1">
        <p:scale>
          <a:sx n="108" d="100"/>
          <a:sy n="108" d="100"/>
        </p:scale>
        <p:origin x="654" y="7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019" tIns="45510" rIns="91019" bIns="4551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5/7/2020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019" tIns="45510" rIns="91019" bIns="4551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538" y="741363"/>
            <a:ext cx="6578600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689515"/>
            <a:ext cx="4984962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0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19" tIns="45510" rIns="91019" bIns="455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latin typeface="SassoonPrimaryInfant" pitchFamily="2" charset="0"/>
              </a:rPr>
              <a:t>Learning Journey: Writing and Handwriting Years 5 and 6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575720" y="1436927"/>
            <a:ext cx="3117180" cy="304898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Developing vocabulary, grammar and punctuation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360782" y="2317727"/>
            <a:ext cx="1600076" cy="276118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Spelling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360782" y="3072116"/>
            <a:ext cx="1600077" cy="271168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Evaluating and editing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334272" y="4001508"/>
            <a:ext cx="1600076" cy="276119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Drafting and writing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583832" y="4805862"/>
            <a:ext cx="1002890" cy="289591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Planning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9776" y="5421074"/>
            <a:ext cx="1872208" cy="313518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>
            <a:normAutofit/>
          </a:bodyPr>
          <a:lstStyle/>
          <a:p>
            <a:r>
              <a:rPr lang="en-US" sz="1100" dirty="0">
                <a:latin typeface="SassoonPrimaryInfant" pitchFamily="2" charset="0"/>
              </a:rPr>
              <a:t>Handwriting and presentation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583832" y="5995801"/>
            <a:ext cx="1002890" cy="313518"/>
          </a:xfrm>
          <a:solidFill>
            <a:schemeClr val="bg1"/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r>
              <a:rPr lang="en-US" sz="1100" dirty="0">
                <a:latin typeface="SassoonPrimaryInfant" pitchFamily="2" charset="0"/>
              </a:rPr>
              <a:t>Reading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862200"/>
            <a:ext cx="2768328" cy="94865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‘Natural’ learning through everyday speaking, listening and drama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Focusing on grammar when speaking and listening, reading and 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Building on and revisiting prior learning to consolidate knowledge and build on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Use of correct terminology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SassoonPrimaryInfant" pitchFamily="2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1954382"/>
            <a:ext cx="3575868" cy="72213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Developing word knowledge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Developing spelling knowledge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Words with different sounding endings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Words with specific letter sounds, strings and rules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Adding suffixes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539977" y="2676517"/>
            <a:ext cx="4536504" cy="118605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Assessing the effectiveness of their own and others’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Proposing changes to vocabulary, grammar and punctuation to enhance effects and clarify meaning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Ensuring the consistent and correct use of tense throughout a piece of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Ensuring correct subject and verb agreement when using singular and plural, distinguishing between the language of speech and writing and choosing the appropriate register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Proof-read for spelling and punctuation errors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Perform their own compositions, using appropriate intonation, volume and movement so that meaning is clear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104112" y="3854704"/>
            <a:ext cx="4935488" cy="118604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Selecting appropriate grammar and vocabulary, understanding how such choices can change and enhance meaning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In narratives, describing settings, characters and atmosphere and integrating dialogue to convey character and advance the 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Precising longer passages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Using a wide range of devices to build cohesion within and across paragraphs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Using further organizational and presentational devices to structure text and to guide the reader (for example, headings, bullet points, underlining)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48128" y="4919036"/>
            <a:ext cx="4791472" cy="674854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Identifying the audience for and purpose of the writing, selecting the appropriate form and using other similar writing as models for their own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Noting and developing initial ideas, drawing on reading and research where necessary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In writing narratives, considering how authors have developed characters and settings in what pupils have read, listened to or seen performed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456041" y="5593890"/>
            <a:ext cx="5328592" cy="31351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Write legibly, fluently and with increasing speed by choosing which shape of a letter to use when given a choice and deciding whether or not to join specific letters and by choosing the writing implement that is best suited for a task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907408"/>
            <a:ext cx="5019724" cy="85164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‘Developing a love of reading’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Reading with deeper understanding and increasingly complex analysis of the 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800" dirty="0">
                <a:latin typeface="SassoonPrimaryInfant" pitchFamily="2" charset="0"/>
              </a:rPr>
              <a:t>Confidently and fluently read and re-read a wide variety of texts including: fiction, poetry, plays, non-fiction, reference and text books, myths, legends, traditional stories, modern fictions, fiction from our heritage and books from other cultures and  traditions </a:t>
            </a:r>
            <a:endParaRPr lang="en-US" sz="800" dirty="0">
              <a:solidFill>
                <a:srgbClr val="FF0000"/>
              </a:solidFill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89646" y="3608671"/>
            <a:ext cx="1373906" cy="553998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weekly interviews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SassoonPrimaryInfant" pitchFamily="2" charset="0"/>
              </a:rPr>
              <a:t>assessment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9646" y="3023484"/>
            <a:ext cx="1373906" cy="40011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</a:t>
            </a:r>
          </a:p>
          <a:p>
            <a:r>
              <a:rPr lang="en-GB" sz="1000" dirty="0">
                <a:latin typeface="SassoonPrimaryInfant" pitchFamily="2" charset="0"/>
              </a:rPr>
              <a:t>Wings 3 - 5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4032" y="2605842"/>
            <a:ext cx="1359520" cy="24622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Reading: Quest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7368" y="2223859"/>
            <a:ext cx="1656184" cy="24622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SassoonPrimaryInfant" pitchFamily="2" charset="0"/>
              </a:rPr>
              <a:t>Success For All (SFA):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14C4B0-4012-4443-88A8-2F11D5EF24C7}"/>
              </a:ext>
            </a:extLst>
          </p:cNvPr>
          <p:cNvSpPr txBox="1"/>
          <p:nvPr/>
        </p:nvSpPr>
        <p:spPr>
          <a:xfrm>
            <a:off x="407368" y="1341715"/>
            <a:ext cx="1152128" cy="40011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Link with MFL: </a:t>
            </a:r>
          </a:p>
          <a:p>
            <a:r>
              <a:rPr lang="en-GB" sz="1000" dirty="0">
                <a:latin typeface="SassoonPrimaryInfant" pitchFamily="2" charset="0"/>
              </a:rPr>
              <a:t>French curriculum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CD359B-E93B-4614-898C-CA85903D2359}"/>
              </a:ext>
            </a:extLst>
          </p:cNvPr>
          <p:cNvSpPr txBox="1"/>
          <p:nvPr/>
        </p:nvSpPr>
        <p:spPr>
          <a:xfrm>
            <a:off x="689646" y="5476521"/>
            <a:ext cx="1872322" cy="86177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 process: read, look, cover, write and check</a:t>
            </a:r>
          </a:p>
          <a:p>
            <a:r>
              <a:rPr lang="en-GB" sz="1000" dirty="0">
                <a:latin typeface="SassoonPrimaryInfant" pitchFamily="2" charset="0"/>
              </a:rPr>
              <a:t>Weekly spelling task (learning)</a:t>
            </a:r>
          </a:p>
          <a:p>
            <a:r>
              <a:rPr lang="en-GB" sz="1000" dirty="0">
                <a:latin typeface="SassoonPrimaryInfant" pitchFamily="2" charset="0"/>
              </a:rPr>
              <a:t>Weekly spelling assessment (test)</a:t>
            </a:r>
          </a:p>
          <a:p>
            <a:r>
              <a:rPr lang="en-GB" sz="1000" dirty="0">
                <a:latin typeface="SassoonPrimaryInfant" pitchFamily="2" charset="0"/>
              </a:rPr>
              <a:t>Marking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97139F-B2FE-40B7-BB7E-117BC1ECC17D}"/>
              </a:ext>
            </a:extLst>
          </p:cNvPr>
          <p:cNvSpPr txBox="1"/>
          <p:nvPr/>
        </p:nvSpPr>
        <p:spPr>
          <a:xfrm>
            <a:off x="696839" y="5063401"/>
            <a:ext cx="1373906" cy="24622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Spelling: Rising Stars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79B6F29-77A8-4A0A-BA83-5AE3F549630D}"/>
              </a:ext>
            </a:extLst>
          </p:cNvPr>
          <p:cNvSpPr txBox="1"/>
          <p:nvPr/>
        </p:nvSpPr>
        <p:spPr>
          <a:xfrm>
            <a:off x="689646" y="4544652"/>
            <a:ext cx="1373906" cy="24622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SassoonPrimaryInfant" pitchFamily="2" charset="0"/>
              </a:rPr>
              <a:t>Handwriting: Pen Pals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122266-5DAE-4DF4-B438-4FBA85BE95DE}">
  <ds:schemaRefs>
    <ds:schemaRef ds:uri="http://schemas.openxmlformats.org/package/2006/metadata/core-properties"/>
    <ds:schemaRef ds:uri="16c05727-aa75-4e4a-9b5f-8a80a1165891"/>
    <ds:schemaRef ds:uri="http://purl.org/dc/elements/1.1/"/>
    <ds:schemaRef ds:uri="http://schemas.microsoft.com/office/2006/metadata/properties"/>
    <ds:schemaRef ds:uri="71af3243-3dd4-4a8d-8c0d-dd76da1f02a5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477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Writing and Handwriting Years 5 and 6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2020-05-07T09:14:25Z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