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879" autoAdjust="0"/>
  </p:normalViewPr>
  <p:slideViewPr>
    <p:cSldViewPr>
      <p:cViewPr varScale="1">
        <p:scale>
          <a:sx n="114" d="100"/>
          <a:sy n="114" d="100"/>
        </p:scale>
        <p:origin x="414" y="84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SassoonPrimaryInfant" pitchFamily="2" charset="0"/>
              </a:rPr>
              <a:t>Learning Journey: Writing and Handwriting Year 1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215680" y="1436927"/>
            <a:ext cx="3240359" cy="303952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23791" y="2576819"/>
            <a:ext cx="1946579" cy="2761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Spelling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23791" y="3499987"/>
            <a:ext cx="1800201" cy="304026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Writing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23791" y="4096164"/>
            <a:ext cx="1800201" cy="288031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Talking and discussing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656337" y="4910082"/>
            <a:ext cx="576064" cy="129045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r>
              <a:rPr lang="en-US" sz="1100" dirty="0">
                <a:solidFill>
                  <a:schemeClr val="accent6">
                    <a:lumMod val="60000"/>
                    <a:lumOff val="40000"/>
                  </a:schemeClr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39816" y="5118078"/>
            <a:ext cx="1150992" cy="30299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Handwriting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655840" y="5946960"/>
            <a:ext cx="792088" cy="3083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84232" y="808127"/>
            <a:ext cx="3672408" cy="118670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Focus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Use of correct terminology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896200" y="1994830"/>
            <a:ext cx="3672408" cy="88554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Developing word and phonic 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Focus on phonemes, consonant, vowel digraph and trigraph spellings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Identifying and dividing syllables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Adding endings to words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2880372"/>
            <a:ext cx="3719884" cy="109725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Write a rehearsed sentence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Compose and write sentences independently to convey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Write sentences, sequencing them to form short narratives (real and fictional)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Write sentences by re-reading what they have written to check it makes sense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464152" y="3930008"/>
            <a:ext cx="4392488" cy="88554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Discuss with an adult what they are going to 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Say out loud what they are going to 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Discuss what they have written with their peers and adults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aloud their writing clearly enough to be heard by their peers and an adult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536159" y="4653424"/>
            <a:ext cx="3959943" cy="1437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1"/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248128" y="4766631"/>
            <a:ext cx="4536504" cy="12935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Sitting correctly at a table, holding a pencil comfortably and correctly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Forming lower-case letters in the correct direction, starting and finishing in the right 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Form capital letters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Form digits 0 – 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Understand which letters belong to which handwriting ‘families’ (those formed in a similar way) and practice these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967852"/>
            <a:ext cx="4659684" cy="84624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‘Developing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Reading and understanding the meaning of an increasing number of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and re-read a wide variety of texts including rhymes, stories, non-fiction, poetry, traditional tales, fairy stories and plays</a:t>
            </a: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47388" y="4263722"/>
            <a:ext cx="1388171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Roots: 1 - 4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7389" y="3772212"/>
            <a:ext cx="1388170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Phonics:</a:t>
            </a:r>
          </a:p>
          <a:p>
            <a:r>
              <a:rPr lang="en-GB" sz="1000" dirty="0">
                <a:latin typeface="SassoonPrimaryInfant" pitchFamily="2" charset="0"/>
              </a:rPr>
              <a:t>Books: 1 - 3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8029" y="3281490"/>
            <a:ext cx="1387529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Partner Practice:</a:t>
            </a:r>
          </a:p>
          <a:p>
            <a:r>
              <a:rPr lang="en-GB" sz="1000" dirty="0">
                <a:latin typeface="SassoonPrimaryInfant" pitchFamily="2" charset="0"/>
              </a:rPr>
              <a:t>Books: 1 - 8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4818" y="2778170"/>
            <a:ext cx="138752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5650" y="1899221"/>
            <a:ext cx="1675560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3682" y="2273427"/>
            <a:ext cx="138752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Roots: KS1 school spelling programme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3682" y="5402394"/>
            <a:ext cx="2017360" cy="8617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>
                <a:latin typeface="SassoonPrimaryInfant" pitchFamily="2" charset="0"/>
              </a:rPr>
              <a:t>Marking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7B72AF-DCDA-4388-9541-7F769F1DBF97}"/>
              </a:ext>
            </a:extLst>
          </p:cNvPr>
          <p:cNvSpPr txBox="1"/>
          <p:nvPr/>
        </p:nvSpPr>
        <p:spPr>
          <a:xfrm>
            <a:off x="551384" y="1107374"/>
            <a:ext cx="1080120" cy="5539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dirty="0">
                <a:solidFill>
                  <a:srgbClr val="000000"/>
                </a:solidFill>
                <a:latin typeface="SassoonPrimaryInfant" pitchFamily="2" charset="0"/>
              </a:rPr>
              <a:t>Link with MFL:</a:t>
            </a:r>
          </a:p>
          <a:p>
            <a:pPr lvl="0"/>
            <a:r>
              <a:rPr lang="en-GB" sz="1000" dirty="0">
                <a:solidFill>
                  <a:srgbClr val="000000"/>
                </a:solidFill>
                <a:latin typeface="SassoonPrimaryInfant" pitchFamily="2" charset="0"/>
              </a:rPr>
              <a:t>French speaking and listening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99B43F-C797-476B-AC27-D4ABEDF7A46D}"/>
              </a:ext>
            </a:extLst>
          </p:cNvPr>
          <p:cNvSpPr txBox="1"/>
          <p:nvPr/>
        </p:nvSpPr>
        <p:spPr>
          <a:xfrm>
            <a:off x="739642" y="4928107"/>
            <a:ext cx="1395918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Handwriting: Pen Pals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343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Writing and Handwriting Year 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2020-05-07T09:09:31Z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