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  <a:srgbClr val="FF3399"/>
    <a:srgbClr val="FFFFFF"/>
    <a:srgbClr val="FFCCFF"/>
    <a:srgbClr val="CCFFCC"/>
    <a:srgbClr val="FF33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1740" autoAdjust="0"/>
  </p:normalViewPr>
  <p:slideViewPr>
    <p:cSldViewPr snapToGrid="0">
      <p:cViewPr varScale="1">
        <p:scale>
          <a:sx n="56" d="100"/>
          <a:sy n="56" d="100"/>
        </p:scale>
        <p:origin x="61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1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4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91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8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7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43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54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6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5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96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80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68D47-3A04-47A6-858B-D09F358723EE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7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 flipV="1">
            <a:off x="688931" y="3466081"/>
            <a:ext cx="10947748" cy="12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537814" y="3376557"/>
            <a:ext cx="175365" cy="162839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nnector 12"/>
          <p:cNvSpPr/>
          <p:nvPr/>
        </p:nvSpPr>
        <p:spPr>
          <a:xfrm>
            <a:off x="3279002" y="3388289"/>
            <a:ext cx="175365" cy="162839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Connector 16"/>
          <p:cNvSpPr/>
          <p:nvPr/>
        </p:nvSpPr>
        <p:spPr>
          <a:xfrm>
            <a:off x="6192029" y="3388289"/>
            <a:ext cx="175365" cy="162839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Connector 17"/>
          <p:cNvSpPr/>
          <p:nvPr/>
        </p:nvSpPr>
        <p:spPr>
          <a:xfrm>
            <a:off x="8949394" y="3380187"/>
            <a:ext cx="175365" cy="162839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lowchart: Connector 18"/>
          <p:cNvSpPr/>
          <p:nvPr/>
        </p:nvSpPr>
        <p:spPr>
          <a:xfrm>
            <a:off x="11461314" y="3388290"/>
            <a:ext cx="175365" cy="162839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099571" y="315245"/>
            <a:ext cx="2583294" cy="283088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986034" y="3719124"/>
            <a:ext cx="2582009" cy="2830882"/>
          </a:xfrm>
          <a:prstGeom prst="rect">
            <a:avLst/>
          </a:prstGeom>
          <a:solidFill>
            <a:srgbClr val="FFFFFF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756045" y="407043"/>
            <a:ext cx="2605413" cy="2830882"/>
          </a:xfrm>
          <a:prstGeom prst="rect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986034" y="3694692"/>
            <a:ext cx="2590832" cy="41548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750663" y="2825060"/>
            <a:ext cx="2641107" cy="412865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2737338" y="3569212"/>
            <a:ext cx="125867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800-323 BC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18465" y="3089461"/>
            <a:ext cx="171713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cap="none" spc="0" dirty="0" smtClean="0">
                <a:ln w="0"/>
                <a:solidFill>
                  <a:schemeClr val="tx1"/>
                </a:solidFill>
              </a:rPr>
              <a:t>600 BC-1066 AD</a:t>
            </a:r>
            <a:endParaRPr lang="en-US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77211" y="4119065"/>
            <a:ext cx="2604751" cy="2400657"/>
          </a:xfrm>
          <a:prstGeom prst="rect">
            <a:avLst/>
          </a:prstGeom>
          <a:solidFill>
            <a:srgbClr val="FFFFCC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A study of an aspect or theme in British history</a:t>
            </a:r>
          </a:p>
          <a:p>
            <a:r>
              <a:rPr lang="en-GB" sz="1000" dirty="0">
                <a:latin typeface="SassoonPrimaryInfant" pitchFamily="2" charset="0"/>
              </a:rPr>
              <a:t>Use dates to order place events on a timeline.</a:t>
            </a:r>
          </a:p>
          <a:p>
            <a:r>
              <a:rPr lang="en-GB" sz="1000" dirty="0">
                <a:latin typeface="SassoonPrimaryInfant" pitchFamily="2" charset="0"/>
              </a:rPr>
              <a:t>Understand that the type of information available depends on the period of time studied.</a:t>
            </a:r>
          </a:p>
          <a:p>
            <a:r>
              <a:rPr lang="en-GB" sz="1000" dirty="0" smtClean="0">
                <a:latin typeface="SassoonPrimaryInfant" pitchFamily="2" charset="0"/>
              </a:rPr>
              <a:t>Describe Britain's settlement by Anglo-Saxons and Scots</a:t>
            </a:r>
          </a:p>
          <a:p>
            <a:r>
              <a:rPr lang="en-GB" sz="1000" dirty="0" smtClean="0">
                <a:latin typeface="SassoonPrimaryInfant" pitchFamily="2" charset="0"/>
              </a:rPr>
              <a:t>Describe the Viking and Anglo-Saxon struggle for the Kingdom of England to the time of Edward the Confessor.</a:t>
            </a:r>
          </a:p>
          <a:p>
            <a:r>
              <a:rPr lang="en-GB" sz="1000" dirty="0" smtClean="0">
                <a:latin typeface="SassoonPrimaryInfant" pitchFamily="2" charset="0"/>
              </a:rPr>
              <a:t>Provide an account of a historical event based on more than one source.</a:t>
            </a:r>
          </a:p>
          <a:p>
            <a:r>
              <a:rPr lang="en-GB" sz="1000" dirty="0" smtClean="0">
                <a:latin typeface="SassoonPrimaryInfant" pitchFamily="2" charset="0"/>
              </a:rPr>
              <a:t>Compare sources of information available for the study of different times in the past.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34910" y="424583"/>
            <a:ext cx="2640770" cy="2554545"/>
          </a:xfrm>
          <a:prstGeom prst="rect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The achievements of the earliest civilisation- an overview of where and when the first civilizations appeared and a depth study of Ancient Egypt.</a:t>
            </a:r>
            <a:endParaRPr lang="en-GB" sz="1000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Use dates to order place events on a timeline.</a:t>
            </a:r>
          </a:p>
          <a:p>
            <a:r>
              <a:rPr lang="en-GB" sz="1000" dirty="0" smtClean="0">
                <a:latin typeface="SassoonPrimaryInfant" pitchFamily="2" charset="0"/>
              </a:rPr>
              <a:t>Understand that the type of information available depends on the period of time studied.</a:t>
            </a:r>
          </a:p>
          <a:p>
            <a:r>
              <a:rPr lang="en-GB" sz="1000" dirty="0" smtClean="0">
                <a:latin typeface="SassoonPrimaryInfant" pitchFamily="2" charset="0"/>
              </a:rPr>
              <a:t>Evaluate the usefulness of a variety of sources.</a:t>
            </a:r>
          </a:p>
          <a:p>
            <a:r>
              <a:rPr lang="en-GB" sz="1000" dirty="0" smtClean="0">
                <a:latin typeface="SassoonPrimaryInfant" pitchFamily="2" charset="0"/>
              </a:rPr>
              <a:t>Give some reasons for some important historical events.</a:t>
            </a:r>
          </a:p>
          <a:p>
            <a:r>
              <a:rPr lang="en-GB" sz="1000" dirty="0" smtClean="0">
                <a:latin typeface="SassoonPrimaryInfant" pitchFamily="2" charset="0"/>
              </a:rPr>
              <a:t>Describe a study of Ancient Greek life and achievements and their influence on the western world.</a:t>
            </a:r>
          </a:p>
          <a:p>
            <a:r>
              <a:rPr lang="en-GB" sz="1000" dirty="0" smtClean="0">
                <a:latin typeface="SassoonPrimaryInfant" pitchFamily="2" charset="0"/>
              </a:rPr>
              <a:t>Present findings and communicate knowledge and understanding in different ways.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761571" y="363924"/>
            <a:ext cx="2599887" cy="255454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A study of an aspect or theme in British history that extends pupils chronological knowledge beyond </a:t>
            </a:r>
            <a:r>
              <a:rPr lang="en-GB" sz="1000" b="1" dirty="0" smtClean="0">
                <a:latin typeface="SassoonPrimaryInfant" pitchFamily="2" charset="0"/>
              </a:rPr>
              <a:t>1066.</a:t>
            </a:r>
          </a:p>
          <a:p>
            <a:r>
              <a:rPr lang="en-GB" sz="1000" dirty="0" smtClean="0"/>
              <a:t>the </a:t>
            </a:r>
            <a:r>
              <a:rPr lang="en-GB" sz="1000" dirty="0"/>
              <a:t>legacy of Greek or Roman culture (art, architecture or literature) on later periods in British history, including the present </a:t>
            </a:r>
            <a:r>
              <a:rPr lang="en-GB" sz="1000" dirty="0" smtClean="0"/>
              <a:t>day</a:t>
            </a:r>
          </a:p>
          <a:p>
            <a:r>
              <a:rPr lang="en-GB" sz="1000" dirty="0" smtClean="0">
                <a:latin typeface="SassoonPrimaryInfant" pitchFamily="2" charset="0"/>
              </a:rPr>
              <a:t>Make </a:t>
            </a:r>
            <a:r>
              <a:rPr lang="en-GB" sz="1000" dirty="0" smtClean="0">
                <a:latin typeface="SassoonPrimaryInfant" pitchFamily="2" charset="0"/>
              </a:rPr>
              <a:t>comparisons between aspects of periods of history and the present day</a:t>
            </a:r>
            <a:r>
              <a:rPr lang="en-GB" sz="1000" dirty="0" smtClean="0">
                <a:latin typeface="SassoonPrimaryInfant" pitchFamily="2" charset="0"/>
              </a:rPr>
              <a:t>.</a:t>
            </a:r>
          </a:p>
          <a:p>
            <a:r>
              <a:rPr lang="en-GB" sz="1000" dirty="0">
                <a:latin typeface="SassoonPrimaryInfant" pitchFamily="2" charset="0"/>
              </a:rPr>
              <a:t>Use dates to order place events on a </a:t>
            </a:r>
            <a:r>
              <a:rPr lang="en-GB" sz="1000" dirty="0" smtClean="0">
                <a:latin typeface="SassoonPrimaryInfant" pitchFamily="2" charset="0"/>
              </a:rPr>
              <a:t>timeline</a:t>
            </a:r>
          </a:p>
          <a:p>
            <a:r>
              <a:rPr lang="en-GB" sz="1000" dirty="0">
                <a:latin typeface="SassoonPrimaryInfant" pitchFamily="2" charset="0"/>
              </a:rPr>
              <a:t>Describe a study of Ancient Greek life and achievements and their influence on the western world</a:t>
            </a:r>
            <a:r>
              <a:rPr lang="en-GB" sz="1000" dirty="0" smtClean="0">
                <a:latin typeface="SassoonPrimaryInfant" pitchFamily="2" charset="0"/>
              </a:rPr>
              <a:t>.</a:t>
            </a:r>
            <a:r>
              <a:rPr lang="en-GB" sz="1000" dirty="0">
                <a:latin typeface="SassoonPrimaryInfant" pitchFamily="2" charset="0"/>
              </a:rPr>
              <a:t> </a:t>
            </a:r>
            <a:endParaRPr lang="en-GB" sz="1000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Compare </a:t>
            </a:r>
            <a:r>
              <a:rPr lang="en-GB" sz="1000" dirty="0">
                <a:latin typeface="SassoonPrimaryInfant" pitchFamily="2" charset="0"/>
              </a:rPr>
              <a:t>sources of information available for the study of different times in the past.</a:t>
            </a:r>
          </a:p>
          <a:p>
            <a:r>
              <a:rPr lang="en-GB" sz="1000" dirty="0">
                <a:latin typeface="SassoonPrimaryInfant" pitchFamily="2" charset="0"/>
              </a:rPr>
              <a:t>Present findings and communicate knowledge and understanding in different ways</a:t>
            </a:r>
            <a:r>
              <a:rPr lang="en-GB" sz="1000" dirty="0" smtClean="0">
                <a:latin typeface="SassoonPrimaryInfant" pitchFamily="2" charset="0"/>
              </a:rPr>
              <a:t>.</a:t>
            </a:r>
            <a:endParaRPr lang="en-GB" sz="1000" b="1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248" y="5156732"/>
            <a:ext cx="1277655" cy="954107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History</a:t>
            </a:r>
          </a:p>
          <a:p>
            <a:pPr algn="ctr"/>
            <a:r>
              <a:rPr lang="en-GB" sz="2800" b="1" dirty="0" smtClean="0"/>
              <a:t>Year 5</a:t>
            </a:r>
            <a:endParaRPr lang="en-GB" sz="2800" b="1" dirty="0"/>
          </a:p>
        </p:txBody>
      </p:sp>
      <p:sp>
        <p:nvSpPr>
          <p:cNvPr id="41" name="Rectangle 40"/>
          <p:cNvSpPr/>
          <p:nvPr/>
        </p:nvSpPr>
        <p:spPr>
          <a:xfrm>
            <a:off x="2707819" y="4980676"/>
            <a:ext cx="1233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n w="0"/>
                <a:latin typeface="SassoonPrimaryInfant" pitchFamily="2" charset="0"/>
              </a:rPr>
              <a:t>Autumn 1</a:t>
            </a:r>
            <a:endParaRPr lang="en-US" b="1" dirty="0">
              <a:ln w="0"/>
              <a:latin typeface="SassoonPrimaryInfant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54907" y="1841314"/>
            <a:ext cx="1244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n w="0"/>
                <a:latin typeface="SassoonPrimaryInfant" pitchFamily="2" charset="0"/>
              </a:rPr>
              <a:t>Summer </a:t>
            </a:r>
            <a:r>
              <a:rPr lang="en-US" b="1" dirty="0">
                <a:ln w="0"/>
                <a:latin typeface="SassoonPrimaryInfant" pitchFamily="2" charset="0"/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609815" y="4524692"/>
            <a:ext cx="1244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n w="0"/>
                <a:latin typeface="SassoonPrimaryInfant" pitchFamily="2" charset="0"/>
              </a:rPr>
              <a:t>Summer 2</a:t>
            </a:r>
            <a:endParaRPr lang="en-US" b="1" dirty="0">
              <a:ln w="0"/>
              <a:latin typeface="SassoonPrimaryInfa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6947" y="3753878"/>
            <a:ext cx="2540169" cy="2769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Anglo Saxons/Viking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03917" y="2970624"/>
            <a:ext cx="2674338" cy="27937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2178480" y="2997212"/>
            <a:ext cx="2261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Ancient Greek </a:t>
            </a:r>
            <a:endParaRPr lang="en-GB" sz="1200" b="1" dirty="0">
              <a:latin typeface="SassoonPrimaryInfant" pitchFamily="2" charset="0"/>
            </a:endParaRPr>
          </a:p>
        </p:txBody>
      </p:sp>
      <p:pic>
        <p:nvPicPr>
          <p:cNvPr id="1026" name="Picture 2" descr="Ancient Greece for Kids &amp; Teachers - Lesson Plans, Game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69530" y="3836979"/>
            <a:ext cx="818943" cy="1143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ee Vikings Clipart - Clip Art Pictures - Graphics - Illustrati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852" y="2178207"/>
            <a:ext cx="881551" cy="86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28716" y="2819379"/>
            <a:ext cx="2520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How do we use Ancient Greek ideas in our lives today?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48316" y="3652313"/>
            <a:ext cx="148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323 BC - 2020</a:t>
            </a:r>
            <a:endParaRPr lang="en-US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359236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327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S</dc:creator>
  <cp:lastModifiedBy>Bell, S</cp:lastModifiedBy>
  <cp:revision>83</cp:revision>
  <cp:lastPrinted>2020-05-20T13:22:23Z</cp:lastPrinted>
  <dcterms:created xsi:type="dcterms:W3CDTF">2020-05-18T18:51:34Z</dcterms:created>
  <dcterms:modified xsi:type="dcterms:W3CDTF">2020-06-01T21:03:28Z</dcterms:modified>
</cp:coreProperties>
</file>